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0"/>
  </p:handoutMasterIdLst>
  <p:sldIdLst>
    <p:sldId id="256" r:id="rId2"/>
    <p:sldId id="258" r:id="rId3"/>
    <p:sldId id="259" r:id="rId4"/>
    <p:sldId id="260" r:id="rId5"/>
    <p:sldId id="261" r:id="rId6"/>
    <p:sldId id="264" r:id="rId7"/>
    <p:sldId id="265" r:id="rId8"/>
    <p:sldId id="266" r:id="rId9"/>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6" d="100"/>
          <a:sy n="116" d="100"/>
        </p:scale>
        <p:origin x="1464" y="108"/>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3300" y="-120"/>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45480568-FADD-4688-ACF2-862932A63927}" type="datetimeFigureOut">
              <a:rPr kumimoji="1" lang="ja-JP" altLang="en-US" smtClean="0"/>
              <a:pPr/>
              <a:t>2017/12/7</a:t>
            </a:fld>
            <a:endParaRPr kumimoji="1" lang="ja-JP" altLang="en-US"/>
          </a:p>
        </p:txBody>
      </p:sp>
      <p:sp>
        <p:nvSpPr>
          <p:cNvPr id="4" name="フッター プレースホルダ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778DD16D-38DB-425D-A097-E60F511084DB}" type="slidenum">
              <a:rPr kumimoji="1" lang="ja-JP" altLang="en-US" smtClean="0"/>
              <a:pPr/>
              <a:t>‹#›</a:t>
            </a:fld>
            <a:endParaRPr kumimoji="1" lang="ja-JP" altLang="en-US"/>
          </a:p>
        </p:txBody>
      </p:sp>
    </p:spTree>
    <p:extLst>
      <p:ext uri="{BB962C8B-B14F-4D97-AF65-F5344CB8AC3E}">
        <p14:creationId xmlns:p14="http://schemas.microsoft.com/office/powerpoint/2010/main" val="334811897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219200" y="2010941"/>
            <a:ext cx="6858000" cy="990600"/>
          </a:xfrm>
        </p:spPr>
        <p:txBody>
          <a:bodyPr anchor="t" anchorCtr="0"/>
          <a:lstStyle>
            <a:lvl1pPr algn="r">
              <a:defRPr sz="3200">
                <a:solidFill>
                  <a:schemeClr val="tx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1219200" y="3249191"/>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400800" y="6355080"/>
            <a:ext cx="2286000" cy="365760"/>
          </a:xfrm>
        </p:spPr>
        <p:txBody>
          <a:bodyPr/>
          <a:lstStyle>
            <a:lvl1pPr>
              <a:defRPr sz="1400"/>
            </a:lvl1pPr>
          </a:lstStyle>
          <a:p>
            <a:fld id="{39B25361-A5CA-49A7-A5C8-2D1CD25072EC}" type="datetimeFigureOut">
              <a:rPr kumimoji="1" lang="ja-JP" altLang="en-US" smtClean="0"/>
              <a:pPr/>
              <a:t>2017/12/7</a:t>
            </a:fld>
            <a:endParaRPr kumimoji="1" lang="ja-JP" altLang="en-US"/>
          </a:p>
        </p:txBody>
      </p:sp>
      <p:sp>
        <p:nvSpPr>
          <p:cNvPr id="17" name="フッター プレースホルダ 16"/>
          <p:cNvSpPr>
            <a:spLocks noGrp="1"/>
          </p:cNvSpPr>
          <p:nvPr>
            <p:ph type="ftr" sz="quarter" idx="11"/>
          </p:nvPr>
        </p:nvSpPr>
        <p:spPr>
          <a:xfrm>
            <a:off x="2898648" y="6355080"/>
            <a:ext cx="3474720" cy="365760"/>
          </a:xfrm>
        </p:spPr>
        <p:txBody>
          <a:bodyPr/>
          <a:lstStyle/>
          <a:p>
            <a:endParaRPr kumimoji="1" lang="ja-JP" altLang="en-US"/>
          </a:p>
        </p:txBody>
      </p:sp>
      <p:sp>
        <p:nvSpPr>
          <p:cNvPr id="29" name="スライド番号プレースホルダ 28"/>
          <p:cNvSpPr>
            <a:spLocks noGrp="1"/>
          </p:cNvSpPr>
          <p:nvPr>
            <p:ph type="sldNum" sz="quarter" idx="12"/>
          </p:nvPr>
        </p:nvSpPr>
        <p:spPr>
          <a:xfrm>
            <a:off x="1216152" y="6355080"/>
            <a:ext cx="1219200" cy="365760"/>
          </a:xfrm>
        </p:spPr>
        <p:txBody>
          <a:bodyPr/>
          <a:lstStyle/>
          <a:p>
            <a:fld id="{F1D11B39-33CE-45B7-AD09-2EEBA0B094B4}"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39B25361-A5CA-49A7-A5C8-2D1CD25072EC}" type="datetimeFigureOut">
              <a:rPr kumimoji="1" lang="ja-JP" altLang="en-US" smtClean="0"/>
              <a:pPr/>
              <a:t>2017/12/7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1D11B39-33CE-45B7-AD09-2EEBA0B094B4}"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39B25361-A5CA-49A7-A5C8-2D1CD25072EC}" type="datetimeFigureOut">
              <a:rPr kumimoji="1" lang="ja-JP" altLang="en-US" smtClean="0"/>
              <a:pPr/>
              <a:t>2017/12/7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1D11B39-33CE-45B7-AD09-2EEBA0B094B4}" type="slidenum">
              <a:rPr kumimoji="1" lang="ja-JP" altLang="en-US" smtClean="0"/>
              <a:pPr/>
              <a:t>‹#›</a:t>
            </a:fld>
            <a:endParaRPr kumimoji="1" lang="ja-JP" altLang="en-US"/>
          </a:p>
        </p:txBody>
      </p:sp>
      <p:sp>
        <p:nvSpPr>
          <p:cNvPr id="7"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二等辺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p:txBody>
          <a:bodyPr/>
          <a:lstStyle/>
          <a:p>
            <a:fld id="{39B25361-A5CA-49A7-A5C8-2D1CD25072EC}" type="datetimeFigureOut">
              <a:rPr kumimoji="1" lang="ja-JP" altLang="en-US" smtClean="0"/>
              <a:pPr/>
              <a:t>2017/12/7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1D11B39-33CE-45B7-AD09-2EEBA0B094B4}" type="slidenum">
              <a:rPr kumimoji="1" lang="ja-JP" altLang="en-US" smtClean="0"/>
              <a:pPr/>
              <a:t>‹#›</a:t>
            </a:fld>
            <a:endParaRPr kumimoji="1" lang="ja-JP" altLang="en-US"/>
          </a:p>
        </p:txBody>
      </p:sp>
      <p:sp>
        <p:nvSpPr>
          <p:cNvPr id="8" name="コンテンツ プレースホルダ 7"/>
          <p:cNvSpPr>
            <a:spLocks noGrp="1"/>
          </p:cNvSpPr>
          <p:nvPr>
            <p:ph sz="quarter" idx="1"/>
          </p:nvPr>
        </p:nvSpPr>
        <p:spPr>
          <a:xfrm>
            <a:off x="457200" y="1219200"/>
            <a:ext cx="8229600"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a:xfrm>
            <a:off x="6400800" y="6355080"/>
            <a:ext cx="2286000" cy="365760"/>
          </a:xfrm>
        </p:spPr>
        <p:txBody>
          <a:bodyPr/>
          <a:lstStyle/>
          <a:p>
            <a:fld id="{39B25361-A5CA-49A7-A5C8-2D1CD25072EC}" type="datetimeFigureOut">
              <a:rPr kumimoji="1" lang="ja-JP" altLang="en-US" smtClean="0"/>
              <a:pPr/>
              <a:t>2017/12/7</a:t>
            </a:fld>
            <a:endParaRPr kumimoji="1" lang="ja-JP" altLang="en-US"/>
          </a:p>
        </p:txBody>
      </p:sp>
      <p:sp>
        <p:nvSpPr>
          <p:cNvPr id="5" name="フッター プレースホルダ 4"/>
          <p:cNvSpPr>
            <a:spLocks noGrp="1"/>
          </p:cNvSpPr>
          <p:nvPr>
            <p:ph type="ftr" sz="quarter" idx="11"/>
          </p:nvPr>
        </p:nvSpPr>
        <p:spPr>
          <a:xfrm>
            <a:off x="2898648" y="6355080"/>
            <a:ext cx="3474720" cy="365760"/>
          </a:xfrm>
        </p:spPr>
        <p:txBody>
          <a:bodyPr/>
          <a:lstStyle/>
          <a:p>
            <a:endParaRPr kumimoji="1" lang="ja-JP" altLang="en-US"/>
          </a:p>
        </p:txBody>
      </p:sp>
      <p:sp>
        <p:nvSpPr>
          <p:cNvPr id="6" name="スライド番号プレースホルダ 5"/>
          <p:cNvSpPr>
            <a:spLocks noGrp="1"/>
          </p:cNvSpPr>
          <p:nvPr>
            <p:ph type="sldNum" sz="quarter" idx="12"/>
          </p:nvPr>
        </p:nvSpPr>
        <p:spPr>
          <a:xfrm>
            <a:off x="1069848" y="6355080"/>
            <a:ext cx="1520952" cy="365760"/>
          </a:xfrm>
        </p:spPr>
        <p:txBody>
          <a:bodyPr/>
          <a:lstStyle/>
          <a:p>
            <a:fld id="{F1D11B39-33CE-45B7-AD09-2EEBA0B094B4}" type="slidenum">
              <a:rPr kumimoji="1" lang="ja-JP" altLang="en-US" smtClean="0"/>
              <a:pPr/>
              <a:t>‹#›</a:t>
            </a:fld>
            <a:endParaRPr kumimoji="1" lang="ja-JP" altLang="en-US"/>
          </a:p>
        </p:txBody>
      </p:sp>
      <p:sp>
        <p:nvSpPr>
          <p:cNvPr id="7" name="正方形/長方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39B25361-A5CA-49A7-A5C8-2D1CD25072EC}" type="datetimeFigureOut">
              <a:rPr kumimoji="1" lang="ja-JP" altLang="en-US" smtClean="0"/>
              <a:pPr/>
              <a:t>2017/12/7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1D11B39-33CE-45B7-AD09-2EEBA0B094B4}" type="slidenum">
              <a:rPr kumimoji="1" lang="ja-JP" altLang="en-US" smtClean="0"/>
              <a:pPr/>
              <a:t>‹#›</a:t>
            </a:fld>
            <a:endParaRPr kumimoji="1" lang="ja-JP" altLang="en-US"/>
          </a:p>
        </p:txBody>
      </p:sp>
      <p:sp>
        <p:nvSpPr>
          <p:cNvPr id="9" name="コンテンツ プレースホルダ 8"/>
          <p:cNvSpPr>
            <a:spLocks noGrp="1"/>
          </p:cNvSpPr>
          <p:nvPr>
            <p:ph sz="quarter" idx="1"/>
          </p:nvPr>
        </p:nvSpPr>
        <p:spPr>
          <a:xfrm>
            <a:off x="457200" y="1219200"/>
            <a:ext cx="4041648"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632198" y="1216152"/>
            <a:ext cx="4041648"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7" name="日付プレースホルダ 6"/>
          <p:cNvSpPr>
            <a:spLocks noGrp="1"/>
          </p:cNvSpPr>
          <p:nvPr>
            <p:ph type="dt" sz="half" idx="10"/>
          </p:nvPr>
        </p:nvSpPr>
        <p:spPr/>
        <p:txBody>
          <a:bodyPr/>
          <a:lstStyle/>
          <a:p>
            <a:fld id="{39B25361-A5CA-49A7-A5C8-2D1CD25072EC}" type="datetimeFigureOut">
              <a:rPr kumimoji="1" lang="ja-JP" altLang="en-US" smtClean="0"/>
              <a:pPr/>
              <a:t>2017/12/7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1D11B39-33CE-45B7-AD09-2EEBA0B094B4}" type="slidenum">
              <a:rPr kumimoji="1" lang="ja-JP" altLang="en-US" smtClean="0"/>
              <a:pPr/>
              <a:t>‹#›</a:t>
            </a:fld>
            <a:endParaRPr kumimoji="1" lang="ja-JP" altLang="en-US"/>
          </a:p>
        </p:txBody>
      </p:sp>
      <p:sp>
        <p:nvSpPr>
          <p:cNvPr id="11" name="コンテンツ プレースホルダ 10"/>
          <p:cNvSpPr>
            <a:spLocks noGrp="1"/>
          </p:cNvSpPr>
          <p:nvPr>
            <p:ph sz="quarter" idx="2"/>
          </p:nvPr>
        </p:nvSpPr>
        <p:spPr>
          <a:xfrm>
            <a:off x="457200" y="2133600"/>
            <a:ext cx="4038600" cy="4038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648200" y="2133600"/>
            <a:ext cx="4038600" cy="4038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39B25361-A5CA-49A7-A5C8-2D1CD25072EC}" type="datetimeFigureOut">
              <a:rPr kumimoji="1" lang="ja-JP" altLang="en-US" smtClean="0"/>
              <a:pPr/>
              <a:t>2017/12/7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1D11B39-33CE-45B7-AD09-2EEBA0B094B4}" type="slidenum">
              <a:rPr kumimoji="1" lang="ja-JP" altLang="en-US" smtClean="0"/>
              <a:pPr/>
              <a:t>‹#›</a:t>
            </a:fld>
            <a:endParaRPr kumimoji="1" lang="ja-JP" alt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39B25361-A5CA-49A7-A5C8-2D1CD25072EC}" type="datetimeFigureOut">
              <a:rPr kumimoji="1" lang="ja-JP" altLang="en-US" smtClean="0"/>
              <a:pPr/>
              <a:t>2017/12/7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1D11B39-33CE-45B7-AD09-2EEBA0B094B4}" type="slidenum">
              <a:rPr kumimoji="1" lang="ja-JP" altLang="en-US" smtClean="0"/>
              <a:pPr/>
              <a:t>‹#›</a:t>
            </a:fld>
            <a:endParaRPr kumimoji="1" lang="ja-JP" altLang="en-US"/>
          </a:p>
        </p:txBody>
      </p:sp>
      <p:sp>
        <p:nvSpPr>
          <p:cNvPr id="5"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39B25361-A5CA-49A7-A5C8-2D1CD25072EC}" type="datetimeFigureOut">
              <a:rPr kumimoji="1" lang="ja-JP" altLang="en-US" smtClean="0"/>
              <a:pPr/>
              <a:t>2017/12/7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1D11B39-33CE-45B7-AD09-2EEBA0B094B4}" type="slidenum">
              <a:rPr kumimoji="1" lang="ja-JP" altLang="en-US" smtClean="0"/>
              <a:pPr/>
              <a: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コンテンツ プレースホルダ 11"/>
          <p:cNvSpPr>
            <a:spLocks noGrp="1"/>
          </p:cNvSpPr>
          <p:nvPr>
            <p:ph sz="quarter" idx="1"/>
          </p:nvPr>
        </p:nvSpPr>
        <p:spPr>
          <a:xfrm>
            <a:off x="304800" y="304800"/>
            <a:ext cx="5715000" cy="5715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39B25361-A5CA-49A7-A5C8-2D1CD25072EC}" type="datetimeFigureOut">
              <a:rPr kumimoji="1" lang="ja-JP" altLang="en-US" smtClean="0"/>
              <a:pPr/>
              <a:t>2017/12/7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1D11B39-33CE-45B7-AD09-2EEBA0B094B4}" type="slidenum">
              <a:rPr kumimoji="1" lang="ja-JP" altLang="en-US" smtClean="0"/>
              <a:pPr/>
              <a: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 21"/>
          <p:cNvSpPr>
            <a:spLocks noGrp="1"/>
          </p:cNvSpPr>
          <p:nvPr>
            <p:ph type="title"/>
          </p:nvPr>
        </p:nvSpPr>
        <p:spPr>
          <a:xfrm>
            <a:off x="457200" y="152400"/>
            <a:ext cx="8229600" cy="990600"/>
          </a:xfrm>
          <a:prstGeom prst="rect">
            <a:avLst/>
          </a:prstGeom>
        </p:spPr>
        <p:txBody>
          <a:bodyPr vert="horz" anchor="b" anchorCtr="0">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39B25361-A5CA-49A7-A5C8-2D1CD25072EC}" type="datetimeFigureOut">
              <a:rPr kumimoji="1" lang="ja-JP" altLang="en-US" smtClean="0"/>
              <a:pPr/>
              <a:t>2017/12/7</a:t>
            </a:fld>
            <a:endParaRPr kumimoji="1" lang="ja-JP" altLang="en-US"/>
          </a:p>
        </p:txBody>
      </p:sp>
      <p:sp>
        <p:nvSpPr>
          <p:cNvPr id="3" name="フッター プレースホルダ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kumimoji="1" lang="ja-JP" altLang="en-US"/>
          </a:p>
        </p:txBody>
      </p:sp>
      <p:sp>
        <p:nvSpPr>
          <p:cNvPr id="23" name="スライド番号プレースホルダ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F1D11B39-33CE-45B7-AD09-2EEBA0B094B4}" type="slidenum">
              <a:rPr kumimoji="1" lang="ja-JP" altLang="en-US" smtClean="0"/>
              <a:pPr/>
              <a:t>‹#›</a:t>
            </a:fld>
            <a:endParaRPr kumimoji="1" lang="ja-JP" altLang="en-US"/>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7.jpg"/></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acactiveai0\Desktop\住宅紹介\素材　有料\_mainImage.png"/>
          <p:cNvPicPr>
            <a:picLocks noChangeAspect="1" noChangeArrowheads="1"/>
          </p:cNvPicPr>
          <p:nvPr/>
        </p:nvPicPr>
        <p:blipFill>
          <a:blip r:embed="rId2" cstate="print"/>
          <a:srcRect/>
          <a:stretch>
            <a:fillRect/>
          </a:stretch>
        </p:blipFill>
        <p:spPr bwMode="auto">
          <a:xfrm>
            <a:off x="0" y="3933056"/>
            <a:ext cx="9144000" cy="2000250"/>
          </a:xfrm>
          <a:prstGeom prst="rect">
            <a:avLst/>
          </a:prstGeom>
          <a:noFill/>
        </p:spPr>
      </p:pic>
      <p:sp>
        <p:nvSpPr>
          <p:cNvPr id="9" name="正方形/長方形 8"/>
          <p:cNvSpPr/>
          <p:nvPr/>
        </p:nvSpPr>
        <p:spPr>
          <a:xfrm>
            <a:off x="0" y="1988840"/>
            <a:ext cx="9144000" cy="432048"/>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サブタイトル 2"/>
          <p:cNvSpPr>
            <a:spLocks noGrp="1"/>
          </p:cNvSpPr>
          <p:nvPr>
            <p:ph type="subTitle" idx="1"/>
          </p:nvPr>
        </p:nvSpPr>
        <p:spPr>
          <a:xfrm>
            <a:off x="899592" y="2924944"/>
            <a:ext cx="7439684" cy="576064"/>
          </a:xfrm>
        </p:spPr>
        <p:txBody>
          <a:bodyPr anchor="ctr" anchorCtr="0">
            <a:prstTxWarp prst="textPlain">
              <a:avLst/>
            </a:prstTxWarp>
            <a:noAutofit/>
          </a:bodyPr>
          <a:lstStyle/>
          <a:p>
            <a:pPr algn="ctr"/>
            <a:r>
              <a:rPr lang="ja-JP" altLang="en-US" sz="2800" dirty="0" smtClean="0">
                <a:solidFill>
                  <a:schemeClr val="tx1"/>
                </a:solidFill>
              </a:rPr>
              <a:t>～入居希望者様ご紹介システムのご案内～</a:t>
            </a:r>
            <a:endParaRPr kumimoji="1" lang="ja-JP" altLang="en-US" sz="2800" dirty="0">
              <a:solidFill>
                <a:schemeClr val="tx1"/>
              </a:solidFill>
            </a:endParaRPr>
          </a:p>
        </p:txBody>
      </p:sp>
      <p:sp>
        <p:nvSpPr>
          <p:cNvPr id="11" name="タイトル 1"/>
          <p:cNvSpPr txBox="1">
            <a:spLocks/>
          </p:cNvSpPr>
          <p:nvPr/>
        </p:nvSpPr>
        <p:spPr>
          <a:xfrm>
            <a:off x="539552" y="1412776"/>
            <a:ext cx="7992888" cy="1085468"/>
          </a:xfrm>
          <a:prstGeom prst="rect">
            <a:avLst/>
          </a:prstGeom>
        </p:spPr>
        <p:txBody>
          <a:bodyPr vert="horz"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3200" b="0" i="0" u="none" strike="noStrike" kern="1200" cap="none" spc="0" normalizeH="0" baseline="0" noProof="0" dirty="0" smtClean="0">
                <a:ln w="38100">
                  <a:noFill/>
                </a:ln>
                <a:solidFill>
                  <a:schemeClr val="tx1"/>
                </a:solidFill>
                <a:uLnTx/>
                <a:uFillTx/>
                <a:latin typeface="HGS創英角ｺﾞｼｯｸUB" pitchFamily="50" charset="-128"/>
                <a:ea typeface="HGS創英角ｺﾞｼｯｸUB" pitchFamily="50" charset="-128"/>
                <a:cs typeface="+mj-cs"/>
              </a:rPr>
              <a:t>香川県有料老人ホー</a:t>
            </a:r>
            <a:r>
              <a:rPr lang="ja-JP" altLang="en-US" sz="3200" dirty="0" smtClean="0">
                <a:ln w="38100">
                  <a:noFill/>
                </a:ln>
                <a:latin typeface="HGS創英角ｺﾞｼｯｸUB" pitchFamily="50" charset="-128"/>
                <a:ea typeface="HGS創英角ｺﾞｼｯｸUB" pitchFamily="50" charset="-128"/>
                <a:cs typeface="+mj-cs"/>
              </a:rPr>
              <a:t>ム・高齢者施設</a:t>
            </a:r>
            <a:r>
              <a:rPr lang="ja-JP" altLang="en-US" sz="3200" dirty="0">
                <a:ln w="38100">
                  <a:noFill/>
                </a:ln>
                <a:latin typeface="HGS創英角ｺﾞｼｯｸUB" pitchFamily="50" charset="-128"/>
                <a:ea typeface="HGS創英角ｺﾞｼｯｸUB" pitchFamily="50" charset="-128"/>
                <a:cs typeface="+mj-cs"/>
              </a:rPr>
              <a:t>紹介</a:t>
            </a:r>
            <a:endParaRPr lang="en-US" altLang="ja-JP" sz="3200" dirty="0" smtClean="0">
              <a:ln w="38100">
                <a:noFill/>
              </a:ln>
              <a:latin typeface="HGS創英角ｺﾞｼｯｸUB" pitchFamily="50" charset="-128"/>
              <a:ea typeface="HGS創英角ｺﾞｼｯｸUB" pitchFamily="50" charset="-128"/>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3200" dirty="0" smtClean="0">
                <a:ln w="38100">
                  <a:noFill/>
                </a:ln>
                <a:latin typeface="HGS創英角ｺﾞｼｯｸUB" pitchFamily="50" charset="-128"/>
                <a:ea typeface="HGS創英角ｺﾞｼｯｸUB" pitchFamily="50" charset="-128"/>
                <a:cs typeface="+mj-cs"/>
              </a:rPr>
              <a:t>あい・あー</a:t>
            </a:r>
            <a:r>
              <a:rPr lang="ja-JP" altLang="en-US" sz="3200" dirty="0" err="1" smtClean="0">
                <a:ln w="38100">
                  <a:noFill/>
                </a:ln>
                <a:latin typeface="HGS創英角ｺﾞｼｯｸUB" pitchFamily="50" charset="-128"/>
                <a:ea typeface="HGS創英角ｺﾞｼｯｸUB" pitchFamily="50" charset="-128"/>
                <a:cs typeface="+mj-cs"/>
              </a:rPr>
              <a:t>る</a:t>
            </a:r>
            <a:r>
              <a:rPr lang="ja-JP" altLang="en-US" sz="3200" dirty="0" smtClean="0">
                <a:ln w="38100">
                  <a:noFill/>
                </a:ln>
                <a:latin typeface="HGS創英角ｺﾞｼｯｸUB" pitchFamily="50" charset="-128"/>
                <a:ea typeface="HGS創英角ｺﾞｼｯｸUB" pitchFamily="50" charset="-128"/>
                <a:cs typeface="+mj-cs"/>
              </a:rPr>
              <a:t>不動産</a:t>
            </a:r>
            <a:endParaRPr kumimoji="1" lang="ja-JP" altLang="en-US" sz="3200" b="0" i="0" u="none" strike="noStrike" kern="1200" cap="none" spc="0" normalizeH="0" baseline="0" noProof="0" dirty="0">
              <a:ln w="38100">
                <a:noFill/>
              </a:ln>
              <a:solidFill>
                <a:schemeClr val="tx1"/>
              </a:solidFill>
              <a:uLnTx/>
              <a:uFillTx/>
              <a:latin typeface="HGS創英角ｺﾞｼｯｸUB" pitchFamily="50" charset="-128"/>
              <a:ea typeface="HGS創英角ｺﾞｼｯｸUB" pitchFamily="50" charset="-128"/>
              <a:cs typeface="+mj-cs"/>
            </a:endParaRPr>
          </a:p>
        </p:txBody>
      </p:sp>
      <p:sp>
        <p:nvSpPr>
          <p:cNvPr id="7" name="サブタイトル 2"/>
          <p:cNvSpPr txBox="1">
            <a:spLocks/>
          </p:cNvSpPr>
          <p:nvPr/>
        </p:nvSpPr>
        <p:spPr>
          <a:xfrm>
            <a:off x="2783230" y="4365104"/>
            <a:ext cx="3672408" cy="504056"/>
          </a:xfrm>
          <a:prstGeom prst="rect">
            <a:avLst/>
          </a:prstGeom>
        </p:spPr>
        <p:txBody>
          <a:bodyPr vert="horz" numCol="1" anchor="ctr" anchorCtr="0">
            <a:prstTxWarp prst="textPlain">
              <a:avLst/>
            </a:prstTxWarp>
            <a:noAutofit/>
          </a:bodyPr>
          <a:lstStyle/>
          <a:p>
            <a:pPr marL="0" marR="0" lvl="0" indent="0" algn="ctr" defTabSz="914400" rtl="0" eaLnBrk="1" fontAlgn="auto" latinLnBrk="0" hangingPunct="1">
              <a:lnSpc>
                <a:spcPct val="100000"/>
              </a:lnSpc>
              <a:spcBef>
                <a:spcPts val="600"/>
              </a:spcBef>
              <a:spcAft>
                <a:spcPts val="0"/>
              </a:spcAft>
              <a:buClr>
                <a:schemeClr val="accent1"/>
              </a:buClr>
              <a:buSzPct val="76000"/>
              <a:buFont typeface="Wingdings 3"/>
              <a:buNone/>
              <a:tabLst/>
              <a:defRPr/>
            </a:pPr>
            <a:r>
              <a:rPr lang="ja-JP" altLang="en-US" sz="500" dirty="0" smtClean="0">
                <a:latin typeface="+mj-ea"/>
                <a:ea typeface="+mj-ea"/>
                <a:cs typeface="+mj-cs"/>
              </a:rPr>
              <a:t>施設様へのご提案</a:t>
            </a:r>
            <a:endParaRPr kumimoji="1" lang="ja-JP" altLang="en-US" sz="500" b="0" i="0" u="none" strike="noStrike" kern="1200" cap="none" spc="0" normalizeH="0" baseline="0" noProof="0" dirty="0">
              <a:ln>
                <a:noFill/>
              </a:ln>
              <a:solidFill>
                <a:schemeClr val="tx1"/>
              </a:solidFill>
              <a:effectLst/>
              <a:uLnTx/>
              <a:uFillTx/>
              <a:latin typeface="+mj-ea"/>
              <a:ea typeface="+mj-ea"/>
              <a:cs typeface="+mj-cs"/>
            </a:endParaRPr>
          </a:p>
        </p:txBody>
      </p:sp>
      <p:pic>
        <p:nvPicPr>
          <p:cNvPr id="2" name="図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6" y="281227"/>
            <a:ext cx="1176327" cy="1059987"/>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descr="C:\Users\acactiveai0\Desktop\住宅紹介\素材　有料\_mainImage.png"/>
          <p:cNvPicPr>
            <a:picLocks noChangeAspect="1" noChangeArrowheads="1"/>
          </p:cNvPicPr>
          <p:nvPr/>
        </p:nvPicPr>
        <p:blipFill>
          <a:blip r:embed="rId2" cstate="print"/>
          <a:srcRect/>
          <a:stretch>
            <a:fillRect/>
          </a:stretch>
        </p:blipFill>
        <p:spPr bwMode="auto">
          <a:xfrm>
            <a:off x="0" y="3429000"/>
            <a:ext cx="9144000" cy="2000250"/>
          </a:xfrm>
          <a:prstGeom prst="rect">
            <a:avLst/>
          </a:prstGeom>
          <a:noFill/>
        </p:spPr>
      </p:pic>
      <p:sp>
        <p:nvSpPr>
          <p:cNvPr id="14" name="正方形/長方形 13"/>
          <p:cNvSpPr/>
          <p:nvPr/>
        </p:nvSpPr>
        <p:spPr>
          <a:xfrm>
            <a:off x="0" y="4365104"/>
            <a:ext cx="9144000" cy="15121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0" y="3212976"/>
            <a:ext cx="9144000"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 name="Picture 3" descr="C:\Users\acactiveai0\Desktop\住宅紹介\素材　有料\_mainImage.png"/>
          <p:cNvPicPr>
            <a:picLocks noChangeAspect="1" noChangeArrowheads="1"/>
          </p:cNvPicPr>
          <p:nvPr/>
        </p:nvPicPr>
        <p:blipFill>
          <a:blip r:embed="rId2" cstate="print"/>
          <a:srcRect/>
          <a:stretch>
            <a:fillRect/>
          </a:stretch>
        </p:blipFill>
        <p:spPr bwMode="auto">
          <a:xfrm>
            <a:off x="0" y="4797152"/>
            <a:ext cx="9144000" cy="2160240"/>
          </a:xfrm>
          <a:prstGeom prst="rect">
            <a:avLst/>
          </a:prstGeom>
          <a:noFill/>
        </p:spPr>
      </p:pic>
      <p:sp>
        <p:nvSpPr>
          <p:cNvPr id="9" name="正方形/長方形 8"/>
          <p:cNvSpPr/>
          <p:nvPr/>
        </p:nvSpPr>
        <p:spPr>
          <a:xfrm>
            <a:off x="0" y="4797152"/>
            <a:ext cx="9144000" cy="16561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0" y="6669360"/>
            <a:ext cx="9144000" cy="188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 name="Picture 3" descr="C:\Users\acactiveai0\Desktop\住宅紹介\素材　有料\_mainImage.png"/>
          <p:cNvPicPr>
            <a:picLocks noChangeAspect="1" noChangeArrowheads="1"/>
          </p:cNvPicPr>
          <p:nvPr/>
        </p:nvPicPr>
        <p:blipFill>
          <a:blip r:embed="rId2" cstate="print"/>
          <a:srcRect/>
          <a:stretch>
            <a:fillRect/>
          </a:stretch>
        </p:blipFill>
        <p:spPr bwMode="auto">
          <a:xfrm>
            <a:off x="0" y="-99392"/>
            <a:ext cx="9144000" cy="2000250"/>
          </a:xfrm>
          <a:prstGeom prst="rect">
            <a:avLst/>
          </a:prstGeom>
          <a:noFill/>
        </p:spPr>
      </p:pic>
      <p:sp>
        <p:nvSpPr>
          <p:cNvPr id="5" name="正方形/長方形 4"/>
          <p:cNvSpPr/>
          <p:nvPr/>
        </p:nvSpPr>
        <p:spPr>
          <a:xfrm>
            <a:off x="0" y="836712"/>
            <a:ext cx="9144000" cy="15121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0" y="-315416"/>
            <a:ext cx="9144000"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539552" y="3698776"/>
            <a:ext cx="8229600" cy="594320"/>
          </a:xfrm>
        </p:spPr>
        <p:txBody>
          <a:bodyPr/>
          <a:lstStyle/>
          <a:p>
            <a:r>
              <a:rPr lang="ja-JP" altLang="en-US" dirty="0" smtClean="0"/>
              <a:t>経営理念</a:t>
            </a:r>
            <a:endParaRPr kumimoji="1" lang="ja-JP" altLang="en-US" dirty="0"/>
          </a:p>
        </p:txBody>
      </p:sp>
      <p:sp>
        <p:nvSpPr>
          <p:cNvPr id="7" name="正方形/長方形 6"/>
          <p:cNvSpPr/>
          <p:nvPr/>
        </p:nvSpPr>
        <p:spPr>
          <a:xfrm>
            <a:off x="611560" y="4365104"/>
            <a:ext cx="8064896" cy="2062103"/>
          </a:xfrm>
          <a:prstGeom prst="rect">
            <a:avLst/>
          </a:prstGeom>
        </p:spPr>
        <p:txBody>
          <a:bodyPr wrap="square">
            <a:spAutoFit/>
          </a:bodyPr>
          <a:lstStyle/>
          <a:p>
            <a:r>
              <a:rPr lang="ja-JP" altLang="en-US" sz="1600" dirty="0" smtClean="0">
                <a:latin typeface="HGｺﾞｼｯｸM" pitchFamily="49" charset="-128"/>
                <a:ea typeface="HGｺﾞｼｯｸM" pitchFamily="49" charset="-128"/>
              </a:rPr>
              <a:t>１、入居者様が豊かで明るく暮らしていただける住まい選びをサポートします。</a:t>
            </a:r>
            <a:endParaRPr lang="en-US" altLang="ja-JP" sz="1600" dirty="0" smtClean="0">
              <a:latin typeface="HGｺﾞｼｯｸM" pitchFamily="49" charset="-128"/>
              <a:ea typeface="HGｺﾞｼｯｸM" pitchFamily="49" charset="-128"/>
            </a:endParaRPr>
          </a:p>
          <a:p>
            <a:r>
              <a:rPr lang="ja-JP" altLang="en-US" sz="1600" dirty="0" smtClean="0">
                <a:latin typeface="HGｺﾞｼｯｸM" pitchFamily="49" charset="-128"/>
                <a:ea typeface="HGｺﾞｼｯｸM" pitchFamily="49" charset="-128"/>
              </a:rPr>
              <a:t>２、入居者様のために、社会規範に則り、関係法令を遵守し、安定した事業と経営　　　</a:t>
            </a:r>
            <a:endParaRPr lang="en-US" altLang="ja-JP" sz="1600" dirty="0" smtClean="0">
              <a:latin typeface="HGｺﾞｼｯｸM" pitchFamily="49" charset="-128"/>
              <a:ea typeface="HGｺﾞｼｯｸM" pitchFamily="49" charset="-128"/>
            </a:endParaRPr>
          </a:p>
          <a:p>
            <a:r>
              <a:rPr lang="ja-JP" altLang="en-US" sz="1600" dirty="0" smtClean="0">
                <a:latin typeface="HGｺﾞｼｯｸM" pitchFamily="49" charset="-128"/>
                <a:ea typeface="HGｺﾞｼｯｸM" pitchFamily="49" charset="-128"/>
              </a:rPr>
              <a:t>　　基盤を持続させます。</a:t>
            </a:r>
            <a:endParaRPr lang="en-US" altLang="ja-JP" sz="1600" dirty="0" smtClean="0">
              <a:latin typeface="HGｺﾞｼｯｸM" pitchFamily="49" charset="-128"/>
              <a:ea typeface="HGｺﾞｼｯｸM" pitchFamily="49" charset="-128"/>
            </a:endParaRPr>
          </a:p>
          <a:p>
            <a:r>
              <a:rPr lang="ja-JP" altLang="en-US" sz="1600" dirty="0" smtClean="0">
                <a:latin typeface="HGｺﾞｼｯｸM" pitchFamily="49" charset="-128"/>
                <a:ea typeface="HGｺﾞｼｯｸM" pitchFamily="49" charset="-128"/>
              </a:rPr>
              <a:t>３、入居者様のために、住まい選びを通じて、心から満足し、感動するサービスを</a:t>
            </a:r>
            <a:endParaRPr lang="en-US" altLang="ja-JP" sz="1600" dirty="0" smtClean="0">
              <a:latin typeface="HGｺﾞｼｯｸM" pitchFamily="49" charset="-128"/>
              <a:ea typeface="HGｺﾞｼｯｸM" pitchFamily="49" charset="-128"/>
            </a:endParaRPr>
          </a:p>
          <a:p>
            <a:r>
              <a:rPr lang="ja-JP" altLang="en-US" sz="1600" dirty="0" smtClean="0">
                <a:latin typeface="HGｺﾞｼｯｸM" pitchFamily="49" charset="-128"/>
                <a:ea typeface="HGｺﾞｼｯｸM" pitchFamily="49" charset="-128"/>
              </a:rPr>
              <a:t>　　提供し続けます。</a:t>
            </a:r>
            <a:endParaRPr lang="en-US" altLang="ja-JP" sz="1600" dirty="0" smtClean="0">
              <a:latin typeface="HGｺﾞｼｯｸM" pitchFamily="49" charset="-128"/>
              <a:ea typeface="HGｺﾞｼｯｸM" pitchFamily="49" charset="-128"/>
            </a:endParaRPr>
          </a:p>
          <a:p>
            <a:r>
              <a:rPr lang="ja-JP" altLang="en-US" sz="1600" dirty="0" smtClean="0">
                <a:latin typeface="HGｺﾞｼｯｸM" pitchFamily="49" charset="-128"/>
                <a:ea typeface="HGｺﾞｼｯｸM" pitchFamily="49" charset="-128"/>
              </a:rPr>
              <a:t>４、入居者様にとっての「よきアドバイザー」として親身な対応を心がけいつでも　</a:t>
            </a:r>
            <a:endParaRPr lang="en-US" altLang="ja-JP" sz="1600" dirty="0" smtClean="0">
              <a:latin typeface="HGｺﾞｼｯｸM" pitchFamily="49" charset="-128"/>
              <a:ea typeface="HGｺﾞｼｯｸM" pitchFamily="49" charset="-128"/>
            </a:endParaRPr>
          </a:p>
          <a:p>
            <a:r>
              <a:rPr lang="ja-JP" altLang="en-US" sz="1600" dirty="0" smtClean="0">
                <a:latin typeface="HGｺﾞｼｯｸM" pitchFamily="49" charset="-128"/>
                <a:ea typeface="HGｺﾞｼｯｸM" pitchFamily="49" charset="-128"/>
              </a:rPr>
              <a:t>　　相談していただける関係を目指します。</a:t>
            </a:r>
          </a:p>
          <a:p>
            <a:r>
              <a:rPr lang="ja-JP" altLang="en-US" sz="1600" dirty="0" smtClean="0">
                <a:latin typeface="HGｺﾞｼｯｸM" pitchFamily="49" charset="-128"/>
                <a:ea typeface="HGｺﾞｼｯｸM" pitchFamily="49" charset="-128"/>
              </a:rPr>
              <a:t>５、入居者様の心とスタッフの心が重なり合う、温かいサービス提供を目指します。</a:t>
            </a:r>
            <a:endParaRPr lang="en-US" altLang="ja-JP" sz="1600" dirty="0" smtClean="0">
              <a:latin typeface="HGｺﾞｼｯｸM" pitchFamily="49" charset="-128"/>
              <a:ea typeface="HGｺﾞｼｯｸM" pitchFamily="49" charset="-128"/>
            </a:endParaRPr>
          </a:p>
        </p:txBody>
      </p:sp>
      <p:sp>
        <p:nvSpPr>
          <p:cNvPr id="12" name="タイトル 1"/>
          <p:cNvSpPr txBox="1">
            <a:spLocks/>
          </p:cNvSpPr>
          <p:nvPr/>
        </p:nvSpPr>
        <p:spPr>
          <a:xfrm>
            <a:off x="467544" y="0"/>
            <a:ext cx="8229600" cy="630560"/>
          </a:xfrm>
          <a:prstGeom prst="rect">
            <a:avLst/>
          </a:prstGeom>
        </p:spPr>
        <p:txBody>
          <a:bodyPr vert="horz"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ja-JP" altLang="en-US" sz="3200" b="0" i="0" u="none" strike="noStrike" kern="1200" cap="none" spc="0" normalizeH="0" baseline="0" noProof="0" dirty="0" smtClean="0">
                <a:ln>
                  <a:noFill/>
                </a:ln>
                <a:solidFill>
                  <a:schemeClr val="tx2"/>
                </a:solidFill>
                <a:effectLst/>
                <a:uLnTx/>
                <a:uFillTx/>
                <a:latin typeface="+mj-lt"/>
                <a:ea typeface="+mj-ea"/>
                <a:cs typeface="+mj-cs"/>
              </a:rPr>
              <a:t>挨拶</a:t>
            </a:r>
            <a:endParaRPr kumimoji="1" lang="ja-JP" altLang="en-US" sz="3200" b="0" i="0" u="none" strike="noStrike" kern="1200" cap="none" spc="0" normalizeH="0" baseline="0" noProof="0" dirty="0">
              <a:ln>
                <a:noFill/>
              </a:ln>
              <a:solidFill>
                <a:schemeClr val="tx2"/>
              </a:solidFill>
              <a:effectLst/>
              <a:uLnTx/>
              <a:uFillTx/>
              <a:latin typeface="+mj-lt"/>
              <a:ea typeface="+mj-ea"/>
              <a:cs typeface="+mj-cs"/>
            </a:endParaRPr>
          </a:p>
        </p:txBody>
      </p:sp>
      <p:pic>
        <p:nvPicPr>
          <p:cNvPr id="17" name="Picture 2" descr="C:\Users\acactiveai0\Desktop\住宅紹介\素材　有料\1231233.jpg"/>
          <p:cNvPicPr>
            <a:picLocks noChangeAspect="1" noChangeArrowheads="1"/>
          </p:cNvPicPr>
          <p:nvPr/>
        </p:nvPicPr>
        <p:blipFill>
          <a:blip r:embed="rId3" cstate="print"/>
          <a:srcRect/>
          <a:stretch>
            <a:fillRect/>
          </a:stretch>
        </p:blipFill>
        <p:spPr bwMode="auto">
          <a:xfrm>
            <a:off x="7812360" y="2708920"/>
            <a:ext cx="869440" cy="1192584"/>
          </a:xfrm>
          <a:prstGeom prst="rect">
            <a:avLst/>
          </a:prstGeom>
          <a:noFill/>
        </p:spPr>
      </p:pic>
      <p:sp>
        <p:nvSpPr>
          <p:cNvPr id="18" name="テキスト ボックス 17"/>
          <p:cNvSpPr txBox="1"/>
          <p:nvPr/>
        </p:nvSpPr>
        <p:spPr>
          <a:xfrm>
            <a:off x="1979712" y="2996952"/>
            <a:ext cx="5616624" cy="338554"/>
          </a:xfrm>
          <a:prstGeom prst="rect">
            <a:avLst/>
          </a:prstGeom>
          <a:noFill/>
        </p:spPr>
        <p:txBody>
          <a:bodyPr wrap="square" rtlCol="0">
            <a:spAutoFit/>
          </a:bodyPr>
          <a:lstStyle/>
          <a:p>
            <a:r>
              <a:rPr kumimoji="1" lang="ja-JP" altLang="en-US" sz="1600" dirty="0" smtClean="0">
                <a:latin typeface="HG創英ﾌﾟﾚｾﾞﾝｽEB" panose="02020809000000000000" pitchFamily="17" charset="-128"/>
                <a:ea typeface="HG創英ﾌﾟﾚｾﾞﾝｽEB" panose="02020809000000000000" pitchFamily="17" charset="-128"/>
              </a:rPr>
              <a:t>■</a:t>
            </a:r>
            <a:r>
              <a:rPr lang="ja-JP" altLang="en-US" sz="1600" dirty="0" smtClean="0">
                <a:latin typeface="HG創英ﾌﾟﾚｾﾞﾝｽEB" panose="02020809000000000000" pitchFamily="17" charset="-128"/>
                <a:ea typeface="HG創英ﾌﾟﾚｾﾞﾝｽEB" panose="02020809000000000000" pitchFamily="17" charset="-128"/>
              </a:rPr>
              <a:t>老人ホーム・高齢者住宅</a:t>
            </a:r>
            <a:r>
              <a:rPr kumimoji="1" lang="ja-JP" altLang="en-US" sz="1600" dirty="0" smtClean="0">
                <a:latin typeface="HG創英ﾌﾟﾚｾﾞﾝｽEB" panose="02020809000000000000" pitchFamily="17" charset="-128"/>
                <a:ea typeface="HG創英ﾌﾟﾚｾﾞﾝｽEB" panose="02020809000000000000" pitchFamily="17" charset="-128"/>
              </a:rPr>
              <a:t>選びのスペシャリストへ</a:t>
            </a:r>
            <a:endParaRPr kumimoji="1" lang="ja-JP" altLang="en-US" sz="1600" dirty="0">
              <a:latin typeface="HG創英ﾌﾟﾚｾﾞﾝｽEB" panose="02020809000000000000" pitchFamily="17" charset="-128"/>
              <a:ea typeface="HG創英ﾌﾟﾚｾﾞﾝｽEB" panose="02020809000000000000" pitchFamily="17" charset="-128"/>
            </a:endParaRPr>
          </a:p>
        </p:txBody>
      </p:sp>
      <p:sp>
        <p:nvSpPr>
          <p:cNvPr id="19" name="テキスト ボックス 18"/>
          <p:cNvSpPr txBox="1"/>
          <p:nvPr/>
        </p:nvSpPr>
        <p:spPr>
          <a:xfrm>
            <a:off x="611560" y="908720"/>
            <a:ext cx="8038608" cy="2062103"/>
          </a:xfrm>
          <a:prstGeom prst="rect">
            <a:avLst/>
          </a:prstGeom>
          <a:noFill/>
        </p:spPr>
        <p:txBody>
          <a:bodyPr wrap="square" rtlCol="0">
            <a:spAutoFit/>
          </a:bodyPr>
          <a:lstStyle/>
          <a:p>
            <a:r>
              <a:rPr lang="ja-JP" altLang="en-US" sz="1600" dirty="0" smtClean="0">
                <a:latin typeface="HGｺﾞｼｯｸM" pitchFamily="49" charset="-128"/>
                <a:ea typeface="HGｺﾞｼｯｸM" pitchFamily="49" charset="-128"/>
              </a:rPr>
              <a:t>始めまして、弊社は香川県丸亀市で宿泊施設を伴わない介護事業を行っています。近年、</a:t>
            </a:r>
            <a:r>
              <a:rPr lang="ja-JP" altLang="en-US" sz="1600" dirty="0">
                <a:latin typeface="HGｺﾞｼｯｸM" pitchFamily="49" charset="-128"/>
                <a:ea typeface="HGｺﾞｼｯｸM" pitchFamily="49" charset="-128"/>
              </a:rPr>
              <a:t>施設系サービス</a:t>
            </a:r>
            <a:r>
              <a:rPr lang="ja-JP" altLang="en-US" sz="1600" dirty="0" smtClean="0">
                <a:latin typeface="HGｺﾞｼｯｸM" pitchFamily="49" charset="-128"/>
                <a:ea typeface="HGｺﾞｼｯｸM" pitchFamily="49" charset="-128"/>
              </a:rPr>
              <a:t>を希望される利用者様が</a:t>
            </a:r>
            <a:r>
              <a:rPr lang="ja-JP" altLang="en-US" sz="1600" dirty="0">
                <a:latin typeface="HGｺﾞｼｯｸM" pitchFamily="49" charset="-128"/>
                <a:ea typeface="HGｺﾞｼｯｸM" pitchFamily="49" charset="-128"/>
              </a:rPr>
              <a:t>増えています</a:t>
            </a:r>
            <a:r>
              <a:rPr lang="ja-JP" altLang="en-US" sz="1600" dirty="0" smtClean="0">
                <a:latin typeface="HGｺﾞｼｯｸM" pitchFamily="49" charset="-128"/>
                <a:ea typeface="HGｺﾞｼｯｸM" pitchFamily="49" charset="-128"/>
              </a:rPr>
              <a:t>。しかし、いざ入居を検討しようとすると皆さま高齢者住宅・施設についての情報収集が乏しく、ほとんどの方が大変困惑しております。解決手段のひとつとして多様化する高齢者住宅の</a:t>
            </a:r>
            <a:r>
              <a:rPr lang="ja-JP" altLang="en-US" sz="1600" dirty="0">
                <a:latin typeface="HGｺﾞｼｯｸM" pitchFamily="49" charset="-128"/>
                <a:ea typeface="HGｺﾞｼｯｸM" pitchFamily="49" charset="-128"/>
              </a:rPr>
              <a:t>違いや現状を正しく把握</a:t>
            </a:r>
            <a:r>
              <a:rPr lang="ja-JP" altLang="en-US" sz="1600" dirty="0" smtClean="0">
                <a:latin typeface="HGｺﾞｼｯｸM" pitchFamily="49" charset="-128"/>
                <a:ea typeface="HGｺﾞｼｯｸM" pitchFamily="49" charset="-128"/>
              </a:rPr>
              <a:t>し情報</a:t>
            </a:r>
            <a:r>
              <a:rPr lang="ja-JP" altLang="en-US" sz="1600" dirty="0">
                <a:latin typeface="HGｺﾞｼｯｸM" pitchFamily="49" charset="-128"/>
                <a:ea typeface="HGｺﾞｼｯｸM" pitchFamily="49" charset="-128"/>
              </a:rPr>
              <a:t>提供をすること</a:t>
            </a:r>
            <a:r>
              <a:rPr lang="ja-JP" altLang="en-US" sz="1600" dirty="0" smtClean="0">
                <a:latin typeface="HGｺﾞｼｯｸM" pitchFamily="49" charset="-128"/>
                <a:ea typeface="HGｺﾞｼｯｸM" pitchFamily="49" charset="-128"/>
              </a:rPr>
              <a:t>で、施設様にも</a:t>
            </a:r>
            <a:r>
              <a:rPr lang="ja-JP" altLang="en-US" sz="1600" dirty="0">
                <a:latin typeface="HGｺﾞｼｯｸM" pitchFamily="49" charset="-128"/>
                <a:ea typeface="HGｺﾞｼｯｸM" pitchFamily="49" charset="-128"/>
              </a:rPr>
              <a:t>入居</a:t>
            </a:r>
            <a:r>
              <a:rPr lang="ja-JP" altLang="en-US" sz="1600" dirty="0" smtClean="0">
                <a:latin typeface="HGｺﾞｼｯｸM" pitchFamily="49" charset="-128"/>
                <a:ea typeface="HGｺﾞｼｯｸM" pitchFamily="49" charset="-128"/>
              </a:rPr>
              <a:t>者様にもお互いにとって不利益</a:t>
            </a:r>
            <a:r>
              <a:rPr lang="ja-JP" altLang="en-US" sz="1600" dirty="0">
                <a:latin typeface="HGｺﾞｼｯｸM" pitchFamily="49" charset="-128"/>
                <a:ea typeface="HGｺﾞｼｯｸM" pitchFamily="49" charset="-128"/>
              </a:rPr>
              <a:t>の</a:t>
            </a:r>
            <a:r>
              <a:rPr lang="ja-JP" altLang="en-US" sz="1600" dirty="0" smtClean="0">
                <a:latin typeface="HGｺﾞｼｯｸM" pitchFamily="49" charset="-128"/>
                <a:ea typeface="HGｺﾞｼｯｸM" pitchFamily="49" charset="-128"/>
              </a:rPr>
              <a:t>無い住宅選びのお手伝いができればと思い</a:t>
            </a:r>
            <a:r>
              <a:rPr lang="ja-JP" altLang="en-US" sz="1600" dirty="0">
                <a:latin typeface="HGｺﾞｼｯｸM" pitchFamily="49" charset="-128"/>
                <a:ea typeface="HGｺﾞｼｯｸM" pitchFamily="49" charset="-128"/>
              </a:rPr>
              <a:t>、この事業</a:t>
            </a:r>
            <a:r>
              <a:rPr lang="ja-JP" altLang="en-US" sz="1600" dirty="0" smtClean="0">
                <a:latin typeface="HGｺﾞｼｯｸM" pitchFamily="49" charset="-128"/>
                <a:ea typeface="HGｺﾞｼｯｸM" pitchFamily="49" charset="-128"/>
              </a:rPr>
              <a:t>を開始</a:t>
            </a:r>
            <a:r>
              <a:rPr lang="ja-JP" altLang="en-US" sz="1600" dirty="0">
                <a:latin typeface="HGｺﾞｼｯｸM" pitchFamily="49" charset="-128"/>
                <a:ea typeface="HGｺﾞｼｯｸM" pitchFamily="49" charset="-128"/>
              </a:rPr>
              <a:t>しました</a:t>
            </a:r>
            <a:r>
              <a:rPr lang="ja-JP" altLang="en-US" sz="1600" dirty="0" smtClean="0">
                <a:latin typeface="HGｺﾞｼｯｸM" pitchFamily="49" charset="-128"/>
                <a:ea typeface="HGｺﾞｼｯｸM" pitchFamily="49" charset="-128"/>
              </a:rPr>
              <a:t>。入居者様にとって、より良い終の棲家を選んでいただきたいと考えています。ぜひ、弊社のご利用を</a:t>
            </a:r>
            <a:r>
              <a:rPr lang="ja-JP" altLang="en-US" sz="1600" dirty="0">
                <a:latin typeface="HGｺﾞｼｯｸM" pitchFamily="49" charset="-128"/>
                <a:ea typeface="HGｺﾞｼｯｸM" pitchFamily="49" charset="-128"/>
              </a:rPr>
              <a:t>ご検討</a:t>
            </a:r>
            <a:r>
              <a:rPr lang="ja-JP" altLang="en-US" sz="1600" dirty="0" smtClean="0">
                <a:latin typeface="HGｺﾞｼｯｸM" pitchFamily="49" charset="-128"/>
                <a:ea typeface="HGｺﾞｼｯｸM" pitchFamily="49" charset="-128"/>
              </a:rPr>
              <a:t>ください</a:t>
            </a:r>
            <a:endParaRPr lang="ja-JP" altLang="en-US" sz="1600" dirty="0">
              <a:latin typeface="HGｺﾞｼｯｸM" pitchFamily="49" charset="-128"/>
              <a:ea typeface="HGｺﾞｼｯｸM" pitchFamily="49" charset="-128"/>
            </a:endParaRPr>
          </a:p>
        </p:txBody>
      </p:sp>
      <p:sp>
        <p:nvSpPr>
          <p:cNvPr id="20" name="テキスト ボックス 19"/>
          <p:cNvSpPr txBox="1"/>
          <p:nvPr/>
        </p:nvSpPr>
        <p:spPr>
          <a:xfrm>
            <a:off x="755576" y="3284984"/>
            <a:ext cx="6840760" cy="584775"/>
          </a:xfrm>
          <a:prstGeom prst="rect">
            <a:avLst/>
          </a:prstGeom>
          <a:noFill/>
        </p:spPr>
        <p:txBody>
          <a:bodyPr wrap="square" rtlCol="0">
            <a:spAutoFit/>
          </a:bodyPr>
          <a:lstStyle/>
          <a:p>
            <a:pPr algn="r"/>
            <a:r>
              <a:rPr lang="ja-JP" altLang="en-US" sz="1600" dirty="0" smtClean="0">
                <a:latin typeface="HGP創英ﾌﾟﾚｾﾞﾝｽEB" panose="02020800000000000000" pitchFamily="18" charset="-128"/>
                <a:ea typeface="HGP創英ﾌﾟﾚｾﾞﾝｽEB" panose="02020800000000000000" pitchFamily="18" charset="-128"/>
              </a:rPr>
              <a:t>香川県有料老人ホーム・高齢者施設紹介　あい・あー</a:t>
            </a:r>
            <a:r>
              <a:rPr lang="ja-JP" altLang="en-US" sz="1600" dirty="0" err="1" smtClean="0">
                <a:latin typeface="HGP創英ﾌﾟﾚｾﾞﾝｽEB" panose="02020800000000000000" pitchFamily="18" charset="-128"/>
                <a:ea typeface="HGP創英ﾌﾟﾚｾﾞﾝｽEB" panose="02020800000000000000" pitchFamily="18" charset="-128"/>
              </a:rPr>
              <a:t>る</a:t>
            </a:r>
            <a:r>
              <a:rPr lang="ja-JP" altLang="en-US" sz="1600" dirty="0" smtClean="0">
                <a:latin typeface="HGP創英ﾌﾟﾚｾﾞﾝｽEB" panose="02020800000000000000" pitchFamily="18" charset="-128"/>
                <a:ea typeface="HGP創英ﾌﾟﾚｾﾞﾝｽEB" panose="02020800000000000000" pitchFamily="18" charset="-128"/>
              </a:rPr>
              <a:t>不動産</a:t>
            </a:r>
            <a:endParaRPr lang="en-US" altLang="ja-JP" sz="1600" dirty="0" smtClean="0">
              <a:latin typeface="HGP創英ﾌﾟﾚｾﾞﾝｽEB" panose="02020800000000000000" pitchFamily="18" charset="-128"/>
              <a:ea typeface="HGP創英ﾌﾟﾚｾﾞﾝｽEB" panose="02020800000000000000" pitchFamily="18" charset="-128"/>
            </a:endParaRPr>
          </a:p>
          <a:p>
            <a:pPr algn="r"/>
            <a:r>
              <a:rPr lang="ja-JP" altLang="en-US" sz="1600" dirty="0" smtClean="0">
                <a:latin typeface="HGP創英ﾌﾟﾚｾﾞﾝｽEB" panose="02020800000000000000" pitchFamily="18" charset="-128"/>
                <a:ea typeface="HGP創英ﾌﾟﾚｾﾞﾝｽEB" panose="02020800000000000000" pitchFamily="18" charset="-128"/>
              </a:rPr>
              <a:t>代表</a:t>
            </a:r>
            <a:r>
              <a:rPr lang="ja-JP" altLang="en-US" sz="1600" dirty="0">
                <a:latin typeface="HGP創英ﾌﾟﾚｾﾞﾝｽEB" panose="02020800000000000000" pitchFamily="18" charset="-128"/>
                <a:ea typeface="HGP創英ﾌﾟﾚｾﾞﾝｽEB" panose="02020800000000000000" pitchFamily="18" charset="-128"/>
              </a:rPr>
              <a:t>取締役</a:t>
            </a:r>
            <a:r>
              <a:rPr lang="ja-JP" altLang="en-US" sz="1600" dirty="0" smtClean="0">
                <a:latin typeface="HGP創英ﾌﾟﾚｾﾞﾝｽEB" panose="02020800000000000000" pitchFamily="18" charset="-128"/>
                <a:ea typeface="HGP創英ﾌﾟﾚｾﾞﾝｽEB" panose="02020800000000000000" pitchFamily="18" charset="-128"/>
              </a:rPr>
              <a:t>　石川　博之</a:t>
            </a:r>
            <a:endParaRPr lang="en-US" altLang="ja-JP" sz="1600" dirty="0" smtClean="0">
              <a:latin typeface="HGP創英ﾌﾟﾚｾﾞﾝｽEB" panose="02020800000000000000" pitchFamily="18" charset="-128"/>
              <a:ea typeface="HGP創英ﾌﾟﾚｾﾞﾝｽEB" panose="02020800000000000000" pitchFamily="18"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3" descr="C:\Users\acactiveai0\Desktop\住宅紹介\素材　有料\_mainImage.png"/>
          <p:cNvPicPr>
            <a:picLocks noChangeAspect="1" noChangeArrowheads="1"/>
          </p:cNvPicPr>
          <p:nvPr/>
        </p:nvPicPr>
        <p:blipFill>
          <a:blip r:embed="rId2" cstate="print"/>
          <a:srcRect/>
          <a:stretch>
            <a:fillRect/>
          </a:stretch>
        </p:blipFill>
        <p:spPr bwMode="auto">
          <a:xfrm>
            <a:off x="0" y="4797152"/>
            <a:ext cx="9144000" cy="2160240"/>
          </a:xfrm>
          <a:prstGeom prst="rect">
            <a:avLst/>
          </a:prstGeom>
          <a:noFill/>
        </p:spPr>
      </p:pic>
      <p:sp>
        <p:nvSpPr>
          <p:cNvPr id="30" name="正方形/長方形 29"/>
          <p:cNvSpPr/>
          <p:nvPr/>
        </p:nvSpPr>
        <p:spPr>
          <a:xfrm>
            <a:off x="0" y="4797152"/>
            <a:ext cx="9144000" cy="16561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0" y="6669360"/>
            <a:ext cx="9144000" cy="188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6" name="Picture 3" descr="C:\Users\acactiveai0\Desktop\住宅紹介\素材　有料\_mainImage.png"/>
          <p:cNvPicPr>
            <a:picLocks noChangeAspect="1" noChangeArrowheads="1"/>
          </p:cNvPicPr>
          <p:nvPr/>
        </p:nvPicPr>
        <p:blipFill>
          <a:blip r:embed="rId2" cstate="print"/>
          <a:srcRect/>
          <a:stretch>
            <a:fillRect/>
          </a:stretch>
        </p:blipFill>
        <p:spPr bwMode="auto">
          <a:xfrm>
            <a:off x="0" y="332656"/>
            <a:ext cx="9144000" cy="2000250"/>
          </a:xfrm>
          <a:prstGeom prst="rect">
            <a:avLst/>
          </a:prstGeom>
          <a:noFill/>
        </p:spPr>
      </p:pic>
      <p:sp>
        <p:nvSpPr>
          <p:cNvPr id="27" name="正方形/長方形 26"/>
          <p:cNvSpPr/>
          <p:nvPr/>
        </p:nvSpPr>
        <p:spPr>
          <a:xfrm>
            <a:off x="0" y="1268760"/>
            <a:ext cx="9144000" cy="15121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0" y="116632"/>
            <a:ext cx="9144000"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a:bodyPr>
          <a:lstStyle/>
          <a:p>
            <a:r>
              <a:rPr lang="ja-JP" altLang="en-US" dirty="0" smtClean="0"/>
              <a:t>　　老人ホーム・高齢者住宅紹介の流れ</a:t>
            </a:r>
            <a:endParaRPr kumimoji="1" lang="ja-JP" altLang="en-US" dirty="0"/>
          </a:p>
        </p:txBody>
      </p:sp>
      <p:sp>
        <p:nvSpPr>
          <p:cNvPr id="5" name="角丸四角形 4"/>
          <p:cNvSpPr/>
          <p:nvPr/>
        </p:nvSpPr>
        <p:spPr>
          <a:xfrm>
            <a:off x="467544" y="1412776"/>
            <a:ext cx="2808312" cy="576064"/>
          </a:xfrm>
          <a:prstGeom prst="roundRect">
            <a:avLst/>
          </a:prstGeom>
          <a:solidFill>
            <a:schemeClr val="accent3">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p:cNvSpPr txBox="1"/>
          <p:nvPr/>
        </p:nvSpPr>
        <p:spPr>
          <a:xfrm>
            <a:off x="467544" y="1508534"/>
            <a:ext cx="2808312" cy="369332"/>
          </a:xfrm>
          <a:prstGeom prst="rect">
            <a:avLst/>
          </a:prstGeom>
          <a:noFill/>
        </p:spPr>
        <p:txBody>
          <a:bodyPr wrap="square" rtlCol="0">
            <a:spAutoFit/>
          </a:bodyPr>
          <a:lstStyle/>
          <a:p>
            <a:pPr algn="ctr"/>
            <a:r>
              <a:rPr kumimoji="1" lang="ja-JP" altLang="en-US" dirty="0" smtClean="0">
                <a:latin typeface="HG創英角ﾎﾟｯﾌﾟ体" pitchFamily="49" charset="-128"/>
                <a:ea typeface="HG創英角ﾎﾟｯﾌﾟ体" pitchFamily="49" charset="-128"/>
              </a:rPr>
              <a:t>ご相談をお受けします</a:t>
            </a:r>
            <a:endParaRPr kumimoji="1" lang="ja-JP" altLang="en-US" dirty="0">
              <a:latin typeface="HG創英角ﾎﾟｯﾌﾟ体" pitchFamily="49" charset="-128"/>
              <a:ea typeface="HG創英角ﾎﾟｯﾌﾟ体" pitchFamily="49" charset="-128"/>
            </a:endParaRPr>
          </a:p>
        </p:txBody>
      </p:sp>
      <p:sp>
        <p:nvSpPr>
          <p:cNvPr id="7" name="角丸四角形 6"/>
          <p:cNvSpPr/>
          <p:nvPr/>
        </p:nvSpPr>
        <p:spPr>
          <a:xfrm>
            <a:off x="467544" y="2447176"/>
            <a:ext cx="2808312" cy="576064"/>
          </a:xfrm>
          <a:prstGeom prst="roundRect">
            <a:avLst/>
          </a:prstGeom>
          <a:solidFill>
            <a:schemeClr val="accent3">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テキスト ボックス 7"/>
          <p:cNvSpPr txBox="1"/>
          <p:nvPr/>
        </p:nvSpPr>
        <p:spPr>
          <a:xfrm>
            <a:off x="467544" y="2542934"/>
            <a:ext cx="2808312" cy="369332"/>
          </a:xfrm>
          <a:prstGeom prst="rect">
            <a:avLst/>
          </a:prstGeom>
          <a:noFill/>
        </p:spPr>
        <p:txBody>
          <a:bodyPr wrap="square" rtlCol="0">
            <a:spAutoFit/>
          </a:bodyPr>
          <a:lstStyle/>
          <a:p>
            <a:pPr algn="ctr"/>
            <a:r>
              <a:rPr kumimoji="1" lang="ja-JP" altLang="en-US" dirty="0" smtClean="0">
                <a:latin typeface="HG創英角ﾎﾟｯﾌﾟ体" pitchFamily="49" charset="-128"/>
                <a:ea typeface="HG創英角ﾎﾟｯﾌﾟ体" pitchFamily="49" charset="-128"/>
              </a:rPr>
              <a:t>老人</a:t>
            </a:r>
            <a:r>
              <a:rPr lang="ja-JP" altLang="en-US" dirty="0" smtClean="0">
                <a:latin typeface="HG創英角ﾎﾟｯﾌﾟ体" pitchFamily="49" charset="-128"/>
                <a:ea typeface="HG創英角ﾎﾟｯﾌﾟ体" pitchFamily="49" charset="-128"/>
              </a:rPr>
              <a:t>ﾎｰﾑ・住宅</a:t>
            </a:r>
            <a:r>
              <a:rPr kumimoji="1" lang="ja-JP" altLang="en-US" dirty="0" smtClean="0">
                <a:latin typeface="HG創英角ﾎﾟｯﾌﾟ体" pitchFamily="49" charset="-128"/>
                <a:ea typeface="HG創英角ﾎﾟｯﾌﾟ体" pitchFamily="49" charset="-128"/>
              </a:rPr>
              <a:t>のご紹介</a:t>
            </a:r>
            <a:endParaRPr kumimoji="1" lang="ja-JP" altLang="en-US" dirty="0">
              <a:latin typeface="HG創英角ﾎﾟｯﾌﾟ体" pitchFamily="49" charset="-128"/>
              <a:ea typeface="HG創英角ﾎﾟｯﾌﾟ体" pitchFamily="49" charset="-128"/>
            </a:endParaRPr>
          </a:p>
        </p:txBody>
      </p:sp>
      <p:sp>
        <p:nvSpPr>
          <p:cNvPr id="9" name="角丸四角形 8"/>
          <p:cNvSpPr/>
          <p:nvPr/>
        </p:nvSpPr>
        <p:spPr>
          <a:xfrm>
            <a:off x="467544" y="3501008"/>
            <a:ext cx="2808312" cy="576064"/>
          </a:xfrm>
          <a:prstGeom prst="roundRect">
            <a:avLst/>
          </a:prstGeom>
          <a:solidFill>
            <a:schemeClr val="accent3">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p:cNvSpPr txBox="1"/>
          <p:nvPr/>
        </p:nvSpPr>
        <p:spPr>
          <a:xfrm>
            <a:off x="467544" y="3596766"/>
            <a:ext cx="2808312" cy="369332"/>
          </a:xfrm>
          <a:prstGeom prst="rect">
            <a:avLst/>
          </a:prstGeom>
          <a:noFill/>
        </p:spPr>
        <p:txBody>
          <a:bodyPr wrap="square" rtlCol="0">
            <a:spAutoFit/>
          </a:bodyPr>
          <a:lstStyle/>
          <a:p>
            <a:pPr algn="ctr"/>
            <a:r>
              <a:rPr kumimoji="1" lang="ja-JP" altLang="en-US" dirty="0" smtClean="0">
                <a:latin typeface="HG創英角ﾎﾟｯﾌﾟ体" pitchFamily="49" charset="-128"/>
                <a:ea typeface="HG創英角ﾎﾟｯﾌﾟ体" pitchFamily="49" charset="-128"/>
              </a:rPr>
              <a:t>見学・体験入居</a:t>
            </a:r>
            <a:endParaRPr kumimoji="1" lang="ja-JP" altLang="en-US" dirty="0">
              <a:latin typeface="HG創英角ﾎﾟｯﾌﾟ体" pitchFamily="49" charset="-128"/>
              <a:ea typeface="HG創英角ﾎﾟｯﾌﾟ体" pitchFamily="49" charset="-128"/>
            </a:endParaRPr>
          </a:p>
        </p:txBody>
      </p:sp>
      <p:sp>
        <p:nvSpPr>
          <p:cNvPr id="11" name="角丸四角形 10"/>
          <p:cNvSpPr/>
          <p:nvPr/>
        </p:nvSpPr>
        <p:spPr>
          <a:xfrm>
            <a:off x="467544" y="4569698"/>
            <a:ext cx="2808312" cy="576064"/>
          </a:xfrm>
          <a:prstGeom prst="roundRect">
            <a:avLst/>
          </a:prstGeom>
          <a:solidFill>
            <a:schemeClr val="accent3">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テキスト ボックス 11"/>
          <p:cNvSpPr txBox="1"/>
          <p:nvPr/>
        </p:nvSpPr>
        <p:spPr>
          <a:xfrm>
            <a:off x="467544" y="4665456"/>
            <a:ext cx="2808312" cy="369332"/>
          </a:xfrm>
          <a:prstGeom prst="rect">
            <a:avLst/>
          </a:prstGeom>
          <a:noFill/>
        </p:spPr>
        <p:txBody>
          <a:bodyPr wrap="square" rtlCol="0">
            <a:spAutoFit/>
          </a:bodyPr>
          <a:lstStyle/>
          <a:p>
            <a:pPr algn="ctr"/>
            <a:r>
              <a:rPr kumimoji="1" lang="ja-JP" altLang="en-US" dirty="0" smtClean="0">
                <a:latin typeface="HG創英角ﾎﾟｯﾌﾟ体" pitchFamily="49" charset="-128"/>
                <a:ea typeface="HG創英角ﾎﾟｯﾌﾟ体" pitchFamily="49" charset="-128"/>
              </a:rPr>
              <a:t>ご契約・入居</a:t>
            </a:r>
            <a:endParaRPr kumimoji="1" lang="ja-JP" altLang="en-US" dirty="0">
              <a:latin typeface="HG創英角ﾎﾟｯﾌﾟ体" pitchFamily="49" charset="-128"/>
              <a:ea typeface="HG創英角ﾎﾟｯﾌﾟ体" pitchFamily="49" charset="-128"/>
            </a:endParaRPr>
          </a:p>
        </p:txBody>
      </p:sp>
      <p:sp>
        <p:nvSpPr>
          <p:cNvPr id="15" name="下矢印 14"/>
          <p:cNvSpPr/>
          <p:nvPr/>
        </p:nvSpPr>
        <p:spPr>
          <a:xfrm>
            <a:off x="1464226" y="2072278"/>
            <a:ext cx="769228" cy="288032"/>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下矢印 15"/>
          <p:cNvSpPr/>
          <p:nvPr/>
        </p:nvSpPr>
        <p:spPr>
          <a:xfrm>
            <a:off x="1464226" y="3103250"/>
            <a:ext cx="769228" cy="288032"/>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下矢印 16"/>
          <p:cNvSpPr/>
          <p:nvPr/>
        </p:nvSpPr>
        <p:spPr>
          <a:xfrm>
            <a:off x="1464226" y="4171940"/>
            <a:ext cx="769228" cy="288032"/>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3419872" y="1340768"/>
            <a:ext cx="5256584" cy="738664"/>
          </a:xfrm>
          <a:prstGeom prst="rect">
            <a:avLst/>
          </a:prstGeom>
        </p:spPr>
        <p:txBody>
          <a:bodyPr wrap="square">
            <a:spAutoFit/>
          </a:bodyPr>
          <a:lstStyle/>
          <a:p>
            <a:r>
              <a:rPr lang="ja-JP" altLang="en-US" sz="1400" dirty="0">
                <a:latin typeface="HGｺﾞｼｯｸM" pitchFamily="49" charset="-128"/>
                <a:ea typeface="HGｺﾞｼｯｸM" pitchFamily="49" charset="-128"/>
              </a:rPr>
              <a:t>ご相談</a:t>
            </a:r>
            <a:r>
              <a:rPr lang="ja-JP" altLang="en-US" sz="1400" dirty="0" smtClean="0">
                <a:latin typeface="HGｺﾞｼｯｸM" pitchFamily="49" charset="-128"/>
                <a:ea typeface="HGｺﾞｼｯｸM" pitchFamily="49" charset="-128"/>
              </a:rPr>
              <a:t>いただいた</a:t>
            </a:r>
            <a:r>
              <a:rPr lang="ja-JP" altLang="en-US" sz="1400" dirty="0">
                <a:latin typeface="HGｺﾞｼｯｸM" pitchFamily="49" charset="-128"/>
                <a:ea typeface="HGｺﾞｼｯｸM" pitchFamily="49" charset="-128"/>
              </a:rPr>
              <a:t>相談者</a:t>
            </a:r>
            <a:r>
              <a:rPr lang="ja-JP" altLang="en-US" sz="1400" dirty="0" smtClean="0">
                <a:latin typeface="HGｺﾞｼｯｸM" pitchFamily="49" charset="-128"/>
                <a:ea typeface="HGｺﾞｼｯｸM" pitchFamily="49" charset="-128"/>
              </a:rPr>
              <a:t>様に弊社が高齢者住宅や施設の詳細情報</a:t>
            </a:r>
            <a:r>
              <a:rPr lang="ja-JP" altLang="en-US" sz="1400" dirty="0">
                <a:latin typeface="HGｺﾞｼｯｸM" pitchFamily="49" charset="-128"/>
                <a:ea typeface="HGｺﾞｼｯｸM" pitchFamily="49" charset="-128"/>
              </a:rPr>
              <a:t>を提供いたします</a:t>
            </a:r>
            <a:r>
              <a:rPr lang="ja-JP" altLang="en-US" sz="1400" dirty="0" smtClean="0">
                <a:latin typeface="HGｺﾞｼｯｸM" pitchFamily="49" charset="-128"/>
                <a:ea typeface="HGｺﾞｼｯｸM" pitchFamily="49" charset="-128"/>
              </a:rPr>
              <a:t>。ホーム・</a:t>
            </a:r>
            <a:r>
              <a:rPr lang="ja-JP" altLang="en-US" sz="1400" dirty="0">
                <a:latin typeface="HGｺﾞｼｯｸM" pitchFamily="49" charset="-128"/>
                <a:ea typeface="HGｺﾞｼｯｸM" pitchFamily="49" charset="-128"/>
              </a:rPr>
              <a:t>住宅</a:t>
            </a:r>
            <a:r>
              <a:rPr lang="ja-JP" altLang="en-US" sz="1400" dirty="0" smtClean="0">
                <a:latin typeface="HGｺﾞｼｯｸM" pitchFamily="49" charset="-128"/>
                <a:ea typeface="HGｺﾞｼｯｸM" pitchFamily="49" charset="-128"/>
              </a:rPr>
              <a:t>様の</a:t>
            </a:r>
            <a:r>
              <a:rPr lang="ja-JP" altLang="en-US" sz="1400" dirty="0">
                <a:latin typeface="HGｺﾞｼｯｸM" pitchFamily="49" charset="-128"/>
                <a:ea typeface="HGｺﾞｼｯｸM" pitchFamily="49" charset="-128"/>
              </a:rPr>
              <a:t>内容、入居金、月額費用などから比較・検討しながらご説明いたします。</a:t>
            </a:r>
          </a:p>
        </p:txBody>
      </p:sp>
      <p:sp>
        <p:nvSpPr>
          <p:cNvPr id="19" name="正方形/長方形 18"/>
          <p:cNvSpPr/>
          <p:nvPr/>
        </p:nvSpPr>
        <p:spPr>
          <a:xfrm>
            <a:off x="3419872" y="2375168"/>
            <a:ext cx="5256584" cy="738664"/>
          </a:xfrm>
          <a:prstGeom prst="rect">
            <a:avLst/>
          </a:prstGeom>
        </p:spPr>
        <p:txBody>
          <a:bodyPr wrap="square">
            <a:spAutoFit/>
          </a:bodyPr>
          <a:lstStyle/>
          <a:p>
            <a:r>
              <a:rPr lang="ja-JP" altLang="en-US" sz="1400" dirty="0" smtClean="0">
                <a:latin typeface="HGｺﾞｼｯｸM" pitchFamily="49" charset="-128"/>
                <a:ea typeface="HGｺﾞｼｯｸM" pitchFamily="49" charset="-128"/>
              </a:rPr>
              <a:t>ヒアリングによって</a:t>
            </a:r>
            <a:r>
              <a:rPr lang="ja-JP" altLang="en-US" sz="1400" dirty="0">
                <a:latin typeface="HGｺﾞｼｯｸM" pitchFamily="49" charset="-128"/>
                <a:ea typeface="HGｺﾞｼｯｸM" pitchFamily="49" charset="-128"/>
              </a:rPr>
              <a:t>相談者</a:t>
            </a:r>
            <a:r>
              <a:rPr lang="ja-JP" altLang="en-US" sz="1400" dirty="0" smtClean="0">
                <a:latin typeface="HGｺﾞｼｯｸM" pitchFamily="49" charset="-128"/>
                <a:ea typeface="HGｺﾞｼｯｸM" pitchFamily="49" charset="-128"/>
              </a:rPr>
              <a:t>様のご希望を確認した後、希望に沿ったホーム・</a:t>
            </a:r>
            <a:r>
              <a:rPr lang="ja-JP" altLang="en-US" sz="1400" dirty="0">
                <a:latin typeface="HGｺﾞｼｯｸM" pitchFamily="49" charset="-128"/>
                <a:ea typeface="HGｺﾞｼｯｸM" pitchFamily="49" charset="-128"/>
              </a:rPr>
              <a:t>住宅</a:t>
            </a:r>
            <a:r>
              <a:rPr lang="ja-JP" altLang="en-US" sz="1400" dirty="0" smtClean="0">
                <a:latin typeface="HGｺﾞｼｯｸM" pitchFamily="49" charset="-128"/>
                <a:ea typeface="HGｺﾞｼｯｸM" pitchFamily="49" charset="-128"/>
              </a:rPr>
              <a:t>様の資料をご案内させて頂きます。ご不明な点など無いか、ご確認いたします。</a:t>
            </a:r>
          </a:p>
        </p:txBody>
      </p:sp>
      <p:sp>
        <p:nvSpPr>
          <p:cNvPr id="20" name="正方形/長方形 19"/>
          <p:cNvSpPr/>
          <p:nvPr/>
        </p:nvSpPr>
        <p:spPr>
          <a:xfrm>
            <a:off x="3419872" y="3356992"/>
            <a:ext cx="5256584" cy="954107"/>
          </a:xfrm>
          <a:prstGeom prst="rect">
            <a:avLst/>
          </a:prstGeom>
        </p:spPr>
        <p:txBody>
          <a:bodyPr wrap="square">
            <a:spAutoFit/>
          </a:bodyPr>
          <a:lstStyle/>
          <a:p>
            <a:r>
              <a:rPr lang="ja-JP" altLang="en-US" sz="1400" dirty="0" smtClean="0">
                <a:latin typeface="HGｺﾞｼｯｸM" pitchFamily="49" charset="-128"/>
                <a:ea typeface="HGｺﾞｼｯｸM" pitchFamily="49" charset="-128"/>
              </a:rPr>
              <a:t>相談者様が気になるホーム・</a:t>
            </a:r>
            <a:r>
              <a:rPr lang="ja-JP" altLang="en-US" sz="1400" dirty="0">
                <a:latin typeface="HGｺﾞｼｯｸM" pitchFamily="49" charset="-128"/>
                <a:ea typeface="HGｺﾞｼｯｸM" pitchFamily="49" charset="-128"/>
              </a:rPr>
              <a:t>住宅</a:t>
            </a:r>
            <a:r>
              <a:rPr lang="ja-JP" altLang="en-US" sz="1400" dirty="0" smtClean="0">
                <a:latin typeface="HGｺﾞｼｯｸM" pitchFamily="49" charset="-128"/>
                <a:ea typeface="HGｺﾞｼｯｸM" pitchFamily="49" charset="-128"/>
              </a:rPr>
              <a:t>がありましたら、弊社が見学希望日にあわせてアポイントをいたします。見学は基本的にはご一緒に同行させていただきます。送迎も当方で行います。また、体験入居希望などの情報を提供いたします。</a:t>
            </a:r>
            <a:endParaRPr lang="en-US" altLang="ja-JP" sz="1400" dirty="0" smtClean="0">
              <a:latin typeface="HGｺﾞｼｯｸM" pitchFamily="49" charset="-128"/>
              <a:ea typeface="HGｺﾞｼｯｸM" pitchFamily="49" charset="-128"/>
            </a:endParaRPr>
          </a:p>
        </p:txBody>
      </p:sp>
      <p:sp>
        <p:nvSpPr>
          <p:cNvPr id="21" name="正方形/長方形 20"/>
          <p:cNvSpPr/>
          <p:nvPr/>
        </p:nvSpPr>
        <p:spPr>
          <a:xfrm>
            <a:off x="3419872" y="4497690"/>
            <a:ext cx="5256584" cy="738664"/>
          </a:xfrm>
          <a:prstGeom prst="rect">
            <a:avLst/>
          </a:prstGeom>
        </p:spPr>
        <p:txBody>
          <a:bodyPr wrap="square">
            <a:spAutoFit/>
          </a:bodyPr>
          <a:lstStyle/>
          <a:p>
            <a:r>
              <a:rPr lang="ja-JP" altLang="en-US" sz="1400" dirty="0" smtClean="0">
                <a:latin typeface="HGｺﾞｼｯｸM" pitchFamily="49" charset="-128"/>
                <a:ea typeface="HGｺﾞｼｯｸM" pitchFamily="49" charset="-128"/>
              </a:rPr>
              <a:t>見学、体験入居を済ませ、入居したいホーム・住宅が見つかった場合は契約に入ります。入居が</a:t>
            </a:r>
            <a:r>
              <a:rPr lang="ja-JP" altLang="en-US" sz="1400" dirty="0">
                <a:latin typeface="HGｺﾞｼｯｸM" pitchFamily="49" charset="-128"/>
                <a:ea typeface="HGｺﾞｼｯｸM" pitchFamily="49" charset="-128"/>
              </a:rPr>
              <a:t>決まった段階</a:t>
            </a:r>
            <a:r>
              <a:rPr lang="ja-JP" altLang="en-US" sz="1400" dirty="0" smtClean="0">
                <a:latin typeface="HGｺﾞｼｯｸM" pitchFamily="49" charset="-128"/>
                <a:ea typeface="HGｺﾞｼｯｸM" pitchFamily="49" charset="-128"/>
              </a:rPr>
              <a:t>で、当社はホーム・住宅様へ紹介料を請求いたします。</a:t>
            </a:r>
            <a:endParaRPr lang="ja-JP" altLang="en-US" sz="1400" dirty="0">
              <a:latin typeface="HGｺﾞｼｯｸM" pitchFamily="49" charset="-128"/>
              <a:ea typeface="HGｺﾞｼｯｸM" pitchFamily="49" charset="-128"/>
            </a:endParaRPr>
          </a:p>
        </p:txBody>
      </p:sp>
      <p:sp>
        <p:nvSpPr>
          <p:cNvPr id="22" name="下矢印 21"/>
          <p:cNvSpPr/>
          <p:nvPr/>
        </p:nvSpPr>
        <p:spPr>
          <a:xfrm>
            <a:off x="1464226" y="5229200"/>
            <a:ext cx="769228" cy="288032"/>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角丸四角形 22"/>
          <p:cNvSpPr/>
          <p:nvPr/>
        </p:nvSpPr>
        <p:spPr>
          <a:xfrm>
            <a:off x="467544" y="5661248"/>
            <a:ext cx="2808312" cy="576064"/>
          </a:xfrm>
          <a:prstGeom prst="roundRect">
            <a:avLst/>
          </a:prstGeom>
          <a:solidFill>
            <a:schemeClr val="accent3">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テキスト ボックス 23"/>
          <p:cNvSpPr txBox="1"/>
          <p:nvPr/>
        </p:nvSpPr>
        <p:spPr>
          <a:xfrm>
            <a:off x="467544" y="5757006"/>
            <a:ext cx="2808312" cy="369332"/>
          </a:xfrm>
          <a:prstGeom prst="rect">
            <a:avLst/>
          </a:prstGeom>
          <a:noFill/>
        </p:spPr>
        <p:txBody>
          <a:bodyPr wrap="square" rtlCol="0">
            <a:spAutoFit/>
          </a:bodyPr>
          <a:lstStyle/>
          <a:p>
            <a:pPr algn="ctr"/>
            <a:r>
              <a:rPr lang="ja-JP" altLang="en-US" dirty="0" smtClean="0">
                <a:latin typeface="HG創英角ﾎﾟｯﾌﾟ体" pitchFamily="49" charset="-128"/>
                <a:ea typeface="HG創英角ﾎﾟｯﾌﾟ体" pitchFamily="49" charset="-128"/>
              </a:rPr>
              <a:t>紹介料の支払い</a:t>
            </a:r>
            <a:endParaRPr kumimoji="1" lang="ja-JP" altLang="en-US" dirty="0">
              <a:latin typeface="HG創英角ﾎﾟｯﾌﾟ体" pitchFamily="49" charset="-128"/>
              <a:ea typeface="HG創英角ﾎﾟｯﾌﾟ体" pitchFamily="49" charset="-128"/>
            </a:endParaRPr>
          </a:p>
        </p:txBody>
      </p:sp>
      <p:sp>
        <p:nvSpPr>
          <p:cNvPr id="25" name="正方形/長方形 24"/>
          <p:cNvSpPr/>
          <p:nvPr/>
        </p:nvSpPr>
        <p:spPr>
          <a:xfrm>
            <a:off x="3419872" y="5668372"/>
            <a:ext cx="5256584" cy="523220"/>
          </a:xfrm>
          <a:prstGeom prst="rect">
            <a:avLst/>
          </a:prstGeom>
        </p:spPr>
        <p:txBody>
          <a:bodyPr wrap="square">
            <a:spAutoFit/>
          </a:bodyPr>
          <a:lstStyle/>
          <a:p>
            <a:r>
              <a:rPr lang="ja-JP" altLang="en-US" sz="1400" dirty="0" smtClean="0">
                <a:latin typeface="HGｺﾞｼｯｸM" pitchFamily="49" charset="-128"/>
                <a:ea typeface="HGｺﾞｼｯｸM" pitchFamily="49" charset="-128"/>
              </a:rPr>
              <a:t>正式にご入居が決まりましたら、ホーム・住宅様から弊社へ紹介料をお支払いいただきます。</a:t>
            </a:r>
            <a:endParaRPr lang="ja-JP" altLang="en-US" sz="1400" dirty="0">
              <a:latin typeface="HGｺﾞｼｯｸM" pitchFamily="49" charset="-128"/>
              <a:ea typeface="HGｺﾞｼｯｸM" pitchFamily="49"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3" descr="C:\Users\acactiveai0\Desktop\住宅紹介\素材　有料\_mainImage.png"/>
          <p:cNvPicPr>
            <a:picLocks noChangeAspect="1" noChangeArrowheads="1"/>
          </p:cNvPicPr>
          <p:nvPr/>
        </p:nvPicPr>
        <p:blipFill>
          <a:blip r:embed="rId2" cstate="print"/>
          <a:srcRect/>
          <a:stretch>
            <a:fillRect/>
          </a:stretch>
        </p:blipFill>
        <p:spPr bwMode="auto">
          <a:xfrm>
            <a:off x="0" y="4797152"/>
            <a:ext cx="9144000" cy="2160240"/>
          </a:xfrm>
          <a:prstGeom prst="rect">
            <a:avLst/>
          </a:prstGeom>
          <a:noFill/>
        </p:spPr>
      </p:pic>
      <p:sp>
        <p:nvSpPr>
          <p:cNvPr id="18" name="正方形/長方形 17"/>
          <p:cNvSpPr/>
          <p:nvPr/>
        </p:nvSpPr>
        <p:spPr>
          <a:xfrm>
            <a:off x="0" y="4797152"/>
            <a:ext cx="9144000" cy="16561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0" y="6669360"/>
            <a:ext cx="9144000" cy="188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4" name="Picture 3" descr="C:\Users\acactiveai0\Desktop\住宅紹介\素材　有料\_mainImage.png"/>
          <p:cNvPicPr>
            <a:picLocks noChangeAspect="1" noChangeArrowheads="1"/>
          </p:cNvPicPr>
          <p:nvPr/>
        </p:nvPicPr>
        <p:blipFill>
          <a:blip r:embed="rId2" cstate="print"/>
          <a:srcRect/>
          <a:stretch>
            <a:fillRect/>
          </a:stretch>
        </p:blipFill>
        <p:spPr bwMode="auto">
          <a:xfrm>
            <a:off x="0" y="332656"/>
            <a:ext cx="9144000" cy="2000250"/>
          </a:xfrm>
          <a:prstGeom prst="rect">
            <a:avLst/>
          </a:prstGeom>
          <a:noFill/>
        </p:spPr>
      </p:pic>
      <p:sp>
        <p:nvSpPr>
          <p:cNvPr id="15" name="正方形/長方形 14"/>
          <p:cNvSpPr/>
          <p:nvPr/>
        </p:nvSpPr>
        <p:spPr>
          <a:xfrm>
            <a:off x="0" y="1268760"/>
            <a:ext cx="9144000" cy="15121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0" y="116632"/>
            <a:ext cx="9144000"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a:bodyPr>
          <a:lstStyle/>
          <a:p>
            <a:r>
              <a:rPr lang="ja-JP" altLang="en-US" dirty="0" smtClean="0"/>
              <a:t>５つの特徴</a:t>
            </a:r>
            <a:endParaRPr kumimoji="1" lang="ja-JP" altLang="en-US" dirty="0"/>
          </a:p>
        </p:txBody>
      </p:sp>
      <p:sp>
        <p:nvSpPr>
          <p:cNvPr id="4" name="テキスト ボックス 3"/>
          <p:cNvSpPr txBox="1"/>
          <p:nvPr/>
        </p:nvSpPr>
        <p:spPr>
          <a:xfrm>
            <a:off x="539552" y="2132856"/>
            <a:ext cx="5112568" cy="369332"/>
          </a:xfrm>
          <a:prstGeom prst="rect">
            <a:avLst/>
          </a:prstGeom>
          <a:noFill/>
        </p:spPr>
        <p:txBody>
          <a:bodyPr wrap="square" rtlCol="0">
            <a:spAutoFit/>
          </a:bodyPr>
          <a:lstStyle/>
          <a:p>
            <a:r>
              <a:rPr lang="ja-JP" altLang="en-US" dirty="0" smtClean="0">
                <a:latin typeface="HG創英角ｺﾞｼｯｸUB" pitchFamily="49" charset="-128"/>
                <a:ea typeface="HG創英角ｺﾞｼｯｸUB" pitchFamily="49" charset="-128"/>
              </a:rPr>
              <a:t>２、常に</a:t>
            </a:r>
            <a:r>
              <a:rPr kumimoji="1" lang="ja-JP" altLang="en-US" dirty="0" smtClean="0">
                <a:latin typeface="HG創英角ｺﾞｼｯｸUB" pitchFamily="49" charset="-128"/>
                <a:ea typeface="HG創英角ｺﾞｼｯｸUB" pitchFamily="49" charset="-128"/>
              </a:rPr>
              <a:t>最新情報をご相談者にご提供</a:t>
            </a:r>
            <a:endParaRPr kumimoji="1" lang="ja-JP" altLang="en-US" dirty="0">
              <a:latin typeface="HG創英角ｺﾞｼｯｸUB" pitchFamily="49" charset="-128"/>
              <a:ea typeface="HG創英角ｺﾞｼｯｸUB" pitchFamily="49" charset="-128"/>
            </a:endParaRPr>
          </a:p>
        </p:txBody>
      </p:sp>
      <p:sp>
        <p:nvSpPr>
          <p:cNvPr id="5" name="正方形/長方形 4"/>
          <p:cNvSpPr/>
          <p:nvPr/>
        </p:nvSpPr>
        <p:spPr>
          <a:xfrm>
            <a:off x="611560" y="2515756"/>
            <a:ext cx="8064896" cy="738664"/>
          </a:xfrm>
          <a:prstGeom prst="rect">
            <a:avLst/>
          </a:prstGeom>
        </p:spPr>
        <p:txBody>
          <a:bodyPr wrap="square">
            <a:spAutoFit/>
          </a:bodyPr>
          <a:lstStyle/>
          <a:p>
            <a:r>
              <a:rPr lang="ja-JP" altLang="en-US" sz="1400" dirty="0" smtClean="0">
                <a:latin typeface="HGｺﾞｼｯｸM" pitchFamily="49" charset="-128"/>
                <a:ea typeface="HGｺﾞｼｯｸM" pitchFamily="49" charset="-128"/>
              </a:rPr>
              <a:t>対象エリアを限定している為、地域に密着した新しい情報を、相談者の方々へご提供いたします。</a:t>
            </a:r>
            <a:endParaRPr lang="en-US" altLang="ja-JP" sz="1400" dirty="0" smtClean="0">
              <a:latin typeface="HGｺﾞｼｯｸM" pitchFamily="49" charset="-128"/>
              <a:ea typeface="HGｺﾞｼｯｸM" pitchFamily="49" charset="-128"/>
            </a:endParaRPr>
          </a:p>
          <a:p>
            <a:r>
              <a:rPr lang="ja-JP" altLang="en-US" sz="1400" dirty="0" smtClean="0">
                <a:latin typeface="HGｺﾞｼｯｸM" pitchFamily="49" charset="-128"/>
                <a:ea typeface="HGｺﾞｼｯｸM" pitchFamily="49" charset="-128"/>
              </a:rPr>
              <a:t>空室情報や新規施設の情報などは即座に相談者へ情報提供することを心がけています。そのために、皆様との連携を密にとって参ります。</a:t>
            </a:r>
            <a:endParaRPr lang="en-US" altLang="ja-JP" sz="1400" dirty="0" smtClean="0">
              <a:latin typeface="HGｺﾞｼｯｸM" pitchFamily="49" charset="-128"/>
              <a:ea typeface="HGｺﾞｼｯｸM" pitchFamily="49" charset="-128"/>
            </a:endParaRPr>
          </a:p>
        </p:txBody>
      </p:sp>
      <p:sp>
        <p:nvSpPr>
          <p:cNvPr id="6" name="テキスト ボックス 5"/>
          <p:cNvSpPr txBox="1"/>
          <p:nvPr/>
        </p:nvSpPr>
        <p:spPr>
          <a:xfrm>
            <a:off x="539552" y="3275692"/>
            <a:ext cx="6336704" cy="369332"/>
          </a:xfrm>
          <a:prstGeom prst="rect">
            <a:avLst/>
          </a:prstGeom>
          <a:noFill/>
        </p:spPr>
        <p:txBody>
          <a:bodyPr wrap="square" rtlCol="0">
            <a:spAutoFit/>
          </a:bodyPr>
          <a:lstStyle/>
          <a:p>
            <a:r>
              <a:rPr lang="ja-JP" altLang="en-US" dirty="0">
                <a:latin typeface="HG創英角ｺﾞｼｯｸUB" pitchFamily="49" charset="-128"/>
                <a:ea typeface="HG創英角ｺﾞｼｯｸUB" pitchFamily="49" charset="-128"/>
              </a:rPr>
              <a:t>３</a:t>
            </a:r>
            <a:r>
              <a:rPr lang="ja-JP" altLang="en-US" dirty="0" smtClean="0">
                <a:latin typeface="HG創英角ｺﾞｼｯｸUB" pitchFamily="49" charset="-128"/>
                <a:ea typeface="HG創英角ｺﾞｼｯｸUB" pitchFamily="49" charset="-128"/>
              </a:rPr>
              <a:t>、素晴らしいマッチングを行います。</a:t>
            </a:r>
            <a:endParaRPr kumimoji="1" lang="ja-JP" altLang="en-US" dirty="0">
              <a:latin typeface="HG創英角ｺﾞｼｯｸUB" pitchFamily="49" charset="-128"/>
              <a:ea typeface="HG創英角ｺﾞｼｯｸUB" pitchFamily="49" charset="-128"/>
            </a:endParaRPr>
          </a:p>
        </p:txBody>
      </p:sp>
      <p:sp>
        <p:nvSpPr>
          <p:cNvPr id="7" name="正方形/長方形 6"/>
          <p:cNvSpPr/>
          <p:nvPr/>
        </p:nvSpPr>
        <p:spPr>
          <a:xfrm>
            <a:off x="611560" y="3625860"/>
            <a:ext cx="8064896" cy="523220"/>
          </a:xfrm>
          <a:prstGeom prst="rect">
            <a:avLst/>
          </a:prstGeom>
        </p:spPr>
        <p:txBody>
          <a:bodyPr wrap="square">
            <a:spAutoFit/>
          </a:bodyPr>
          <a:lstStyle/>
          <a:p>
            <a:r>
              <a:rPr lang="ja-JP" altLang="en-US" sz="1400" dirty="0" smtClean="0">
                <a:latin typeface="HGｺﾞｼｯｸM" pitchFamily="49" charset="-128"/>
                <a:ea typeface="HGｺﾞｼｯｸM" pitchFamily="49" charset="-128"/>
              </a:rPr>
              <a:t>入居者様の幸せを祈り、トラブルを回避するためにベストな入居施設を提案します。</a:t>
            </a:r>
            <a:endParaRPr lang="en-US" altLang="ja-JP" sz="1400" dirty="0" smtClean="0">
              <a:latin typeface="HGｺﾞｼｯｸM" pitchFamily="49" charset="-128"/>
              <a:ea typeface="HGｺﾞｼｯｸM" pitchFamily="49" charset="-128"/>
            </a:endParaRPr>
          </a:p>
          <a:p>
            <a:r>
              <a:rPr lang="ja-JP" altLang="en-US" sz="1400" dirty="0" smtClean="0">
                <a:latin typeface="HGｺﾞｼｯｸM" pitchFamily="49" charset="-128"/>
                <a:ea typeface="HGｺﾞｼｯｸM" pitchFamily="49" charset="-128"/>
              </a:rPr>
              <a:t>施設側に対して言葉にしにくい要望も入居者様の立場になって交渉し、問題を解決に導きます。</a:t>
            </a:r>
            <a:endParaRPr lang="en-US" altLang="ja-JP" sz="1400" dirty="0" smtClean="0">
              <a:latin typeface="HGｺﾞｼｯｸM" pitchFamily="49" charset="-128"/>
              <a:ea typeface="HGｺﾞｼｯｸM" pitchFamily="49" charset="-128"/>
            </a:endParaRPr>
          </a:p>
        </p:txBody>
      </p:sp>
      <p:sp>
        <p:nvSpPr>
          <p:cNvPr id="8" name="テキスト ボックス 7"/>
          <p:cNvSpPr txBox="1"/>
          <p:nvPr/>
        </p:nvSpPr>
        <p:spPr>
          <a:xfrm>
            <a:off x="539552" y="4149080"/>
            <a:ext cx="5112568" cy="369332"/>
          </a:xfrm>
          <a:prstGeom prst="rect">
            <a:avLst/>
          </a:prstGeom>
          <a:noFill/>
        </p:spPr>
        <p:txBody>
          <a:bodyPr wrap="square" rtlCol="0">
            <a:spAutoFit/>
          </a:bodyPr>
          <a:lstStyle/>
          <a:p>
            <a:r>
              <a:rPr lang="ja-JP" altLang="en-US" dirty="0" smtClean="0">
                <a:latin typeface="HG創英角ｺﾞｼｯｸUB" pitchFamily="49" charset="-128"/>
                <a:ea typeface="HG創英角ｺﾞｼｯｸUB" pitchFamily="49" charset="-128"/>
              </a:rPr>
              <a:t>４、</a:t>
            </a:r>
            <a:r>
              <a:rPr kumimoji="1" lang="ja-JP" altLang="en-US" dirty="0" smtClean="0">
                <a:latin typeface="HG創英角ｺﾞｼｯｸUB" pitchFamily="49" charset="-128"/>
                <a:ea typeface="HG創英角ｺﾞｼｯｸUB" pitchFamily="49" charset="-128"/>
              </a:rPr>
              <a:t>見学同行で相談者をフォロー</a:t>
            </a:r>
            <a:endParaRPr kumimoji="1" lang="ja-JP" altLang="en-US" dirty="0">
              <a:latin typeface="HG創英角ｺﾞｼｯｸUB" pitchFamily="49" charset="-128"/>
              <a:ea typeface="HG創英角ｺﾞｼｯｸUB" pitchFamily="49" charset="-128"/>
            </a:endParaRPr>
          </a:p>
        </p:txBody>
      </p:sp>
      <p:sp>
        <p:nvSpPr>
          <p:cNvPr id="9" name="正方形/長方形 8"/>
          <p:cNvSpPr/>
          <p:nvPr/>
        </p:nvSpPr>
        <p:spPr>
          <a:xfrm>
            <a:off x="611560" y="4542219"/>
            <a:ext cx="8064896" cy="738664"/>
          </a:xfrm>
          <a:prstGeom prst="rect">
            <a:avLst/>
          </a:prstGeom>
        </p:spPr>
        <p:txBody>
          <a:bodyPr wrap="square">
            <a:spAutoFit/>
          </a:bodyPr>
          <a:lstStyle/>
          <a:p>
            <a:r>
              <a:rPr lang="ja-JP" altLang="en-US" sz="1400" dirty="0" smtClean="0">
                <a:latin typeface="HGｺﾞｼｯｸM" pitchFamily="49" charset="-128"/>
                <a:ea typeface="HGｺﾞｼｯｸM" pitchFamily="49" charset="-128"/>
              </a:rPr>
              <a:t>ホームや住宅様を見学する際には、同行をしながら見るべきポイントをお伝えします。その際には、ホームや住宅様の強みとなるところや、他社よりも優れている点を訴求します。見学後の電話フォローやご家族へのサポート体制も柔軟に対応してまいります。</a:t>
            </a:r>
            <a:endParaRPr lang="en-US" altLang="ja-JP" sz="1400" dirty="0" smtClean="0">
              <a:latin typeface="HGｺﾞｼｯｸM" pitchFamily="49" charset="-128"/>
              <a:ea typeface="HGｺﾞｼｯｸM" pitchFamily="49" charset="-128"/>
            </a:endParaRPr>
          </a:p>
        </p:txBody>
      </p:sp>
      <p:sp>
        <p:nvSpPr>
          <p:cNvPr id="10" name="テキスト ボックス 9"/>
          <p:cNvSpPr txBox="1"/>
          <p:nvPr/>
        </p:nvSpPr>
        <p:spPr>
          <a:xfrm>
            <a:off x="539552" y="5373216"/>
            <a:ext cx="5112568" cy="369332"/>
          </a:xfrm>
          <a:prstGeom prst="rect">
            <a:avLst/>
          </a:prstGeom>
          <a:noFill/>
        </p:spPr>
        <p:txBody>
          <a:bodyPr wrap="square" rtlCol="0">
            <a:spAutoFit/>
          </a:bodyPr>
          <a:lstStyle/>
          <a:p>
            <a:r>
              <a:rPr lang="ja-JP" altLang="en-US" dirty="0" smtClean="0">
                <a:latin typeface="HG創英角ｺﾞｼｯｸUB" pitchFamily="49" charset="-128"/>
                <a:ea typeface="HG創英角ｺﾞｼｯｸUB" pitchFamily="49" charset="-128"/>
              </a:rPr>
              <a:t>５、</a:t>
            </a:r>
            <a:r>
              <a:rPr kumimoji="1" lang="ja-JP" altLang="en-US" dirty="0" smtClean="0">
                <a:latin typeface="HG創英角ｺﾞｼｯｸUB" pitchFamily="49" charset="-128"/>
                <a:ea typeface="HG創英角ｺﾞｼｯｸUB" pitchFamily="49" charset="-128"/>
              </a:rPr>
              <a:t>高齢者に特化した不動産</a:t>
            </a:r>
            <a:endParaRPr kumimoji="1" lang="ja-JP" altLang="en-US" dirty="0">
              <a:latin typeface="HG創英角ｺﾞｼｯｸUB" pitchFamily="49" charset="-128"/>
              <a:ea typeface="HG創英角ｺﾞｼｯｸUB" pitchFamily="49" charset="-128"/>
            </a:endParaRPr>
          </a:p>
        </p:txBody>
      </p:sp>
      <p:sp>
        <p:nvSpPr>
          <p:cNvPr id="11" name="正方形/長方形 10"/>
          <p:cNvSpPr/>
          <p:nvPr/>
        </p:nvSpPr>
        <p:spPr>
          <a:xfrm>
            <a:off x="611560" y="5724545"/>
            <a:ext cx="8064896" cy="523220"/>
          </a:xfrm>
          <a:prstGeom prst="rect">
            <a:avLst/>
          </a:prstGeom>
        </p:spPr>
        <p:txBody>
          <a:bodyPr wrap="square">
            <a:spAutoFit/>
          </a:bodyPr>
          <a:lstStyle/>
          <a:p>
            <a:r>
              <a:rPr lang="ja-JP" altLang="en-US" sz="1400" dirty="0" smtClean="0">
                <a:latin typeface="HGｺﾞｼｯｸM" pitchFamily="49" charset="-128"/>
                <a:ea typeface="HGｺﾞｼｯｸM" pitchFamily="49" charset="-128"/>
              </a:rPr>
              <a:t>弊社は介護の知識と経験を生かした高齢者に特化した不動産会社です。高齢者と携わる場合に必要とされる専門知識や高いモラルを心がけています。何よりも信頼を一番大事にしております。</a:t>
            </a:r>
            <a:endParaRPr lang="en-US" altLang="ja-JP" sz="1400" dirty="0" smtClean="0">
              <a:latin typeface="HGｺﾞｼｯｸM" pitchFamily="49" charset="-128"/>
              <a:ea typeface="HGｺﾞｼｯｸM" pitchFamily="49" charset="-128"/>
            </a:endParaRPr>
          </a:p>
        </p:txBody>
      </p:sp>
      <p:sp>
        <p:nvSpPr>
          <p:cNvPr id="12" name="テキスト ボックス 11"/>
          <p:cNvSpPr txBox="1"/>
          <p:nvPr/>
        </p:nvSpPr>
        <p:spPr>
          <a:xfrm>
            <a:off x="539552" y="1259468"/>
            <a:ext cx="5112568" cy="369332"/>
          </a:xfrm>
          <a:prstGeom prst="rect">
            <a:avLst/>
          </a:prstGeom>
          <a:noFill/>
        </p:spPr>
        <p:txBody>
          <a:bodyPr wrap="square" rtlCol="0">
            <a:spAutoFit/>
          </a:bodyPr>
          <a:lstStyle/>
          <a:p>
            <a:r>
              <a:rPr lang="ja-JP" altLang="en-US" dirty="0" smtClean="0">
                <a:latin typeface="HG創英角ｺﾞｼｯｸUB" pitchFamily="49" charset="-128"/>
                <a:ea typeface="HG創英角ｺﾞｼｯｸUB" pitchFamily="49" charset="-128"/>
              </a:rPr>
              <a:t>１、地域</a:t>
            </a:r>
            <a:r>
              <a:rPr kumimoji="1" lang="ja-JP" altLang="en-US" dirty="0" smtClean="0">
                <a:latin typeface="HG創英角ｺﾞｼｯｸUB" pitchFamily="49" charset="-128"/>
                <a:ea typeface="HG創英角ｺﾞｼｯｸUB" pitchFamily="49" charset="-128"/>
              </a:rPr>
              <a:t>に特化</a:t>
            </a:r>
            <a:endParaRPr kumimoji="1" lang="ja-JP" altLang="en-US" dirty="0">
              <a:latin typeface="HG創英角ｺﾞｼｯｸUB" pitchFamily="49" charset="-128"/>
              <a:ea typeface="HG創英角ｺﾞｼｯｸUB" pitchFamily="49" charset="-128"/>
            </a:endParaRPr>
          </a:p>
        </p:txBody>
      </p:sp>
      <p:sp>
        <p:nvSpPr>
          <p:cNvPr id="13" name="正方形/長方形 12"/>
          <p:cNvSpPr/>
          <p:nvPr/>
        </p:nvSpPr>
        <p:spPr>
          <a:xfrm>
            <a:off x="611560" y="1609636"/>
            <a:ext cx="8064896" cy="523220"/>
          </a:xfrm>
          <a:prstGeom prst="rect">
            <a:avLst/>
          </a:prstGeom>
        </p:spPr>
        <p:txBody>
          <a:bodyPr wrap="square">
            <a:spAutoFit/>
          </a:bodyPr>
          <a:lstStyle/>
          <a:p>
            <a:r>
              <a:rPr lang="ja-JP" altLang="en-US" sz="1400" dirty="0" smtClean="0">
                <a:latin typeface="HGｺﾞｼｯｸM" pitchFamily="49" charset="-128"/>
                <a:ea typeface="HGｺﾞｼｯｸM" pitchFamily="49" charset="-128"/>
              </a:rPr>
              <a:t>香川県を中心に展開しています。香川県の高齢者住宅に関する情報はどこよりも詳しく、</a:t>
            </a:r>
            <a:endParaRPr lang="en-US" altLang="ja-JP" sz="1400" dirty="0" smtClean="0">
              <a:latin typeface="HGｺﾞｼｯｸM" pitchFamily="49" charset="-128"/>
              <a:ea typeface="HGｺﾞｼｯｸM" pitchFamily="49" charset="-128"/>
            </a:endParaRPr>
          </a:p>
          <a:p>
            <a:r>
              <a:rPr lang="ja-JP" altLang="en-US" sz="1400" dirty="0" smtClean="0">
                <a:latin typeface="HGｺﾞｼｯｸM" pitchFamily="49" charset="-128"/>
                <a:ea typeface="HGｺﾞｼｯｸM" pitchFamily="49" charset="-128"/>
              </a:rPr>
              <a:t>営業範囲内であれば見学同行など、どこよりも親身な対応をします。</a:t>
            </a:r>
            <a:endParaRPr lang="en-US" altLang="ja-JP" sz="1400" dirty="0" smtClean="0">
              <a:latin typeface="HGｺﾞｼｯｸM" pitchFamily="49" charset="-128"/>
              <a:ea typeface="HGｺﾞｼｯｸM" pitchFamily="49"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descr="C:\Users\acactiveai0\Desktop\住宅紹介\素材　有料\_mainImage.png"/>
          <p:cNvPicPr>
            <a:picLocks noChangeAspect="1" noChangeArrowheads="1"/>
          </p:cNvPicPr>
          <p:nvPr/>
        </p:nvPicPr>
        <p:blipFill>
          <a:blip r:embed="rId2" cstate="print"/>
          <a:srcRect/>
          <a:stretch>
            <a:fillRect/>
          </a:stretch>
        </p:blipFill>
        <p:spPr bwMode="auto">
          <a:xfrm>
            <a:off x="0" y="4797152"/>
            <a:ext cx="9144000" cy="2160240"/>
          </a:xfrm>
          <a:prstGeom prst="rect">
            <a:avLst/>
          </a:prstGeom>
          <a:noFill/>
        </p:spPr>
      </p:pic>
      <p:sp>
        <p:nvSpPr>
          <p:cNvPr id="14" name="正方形/長方形 13"/>
          <p:cNvSpPr/>
          <p:nvPr/>
        </p:nvSpPr>
        <p:spPr>
          <a:xfrm>
            <a:off x="0" y="4797152"/>
            <a:ext cx="9144000" cy="16561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0" y="6669360"/>
            <a:ext cx="9144000" cy="188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Picture 3" descr="C:\Users\acactiveai0\Desktop\住宅紹介\素材　有料\_mainImage.png"/>
          <p:cNvPicPr>
            <a:picLocks noChangeAspect="1" noChangeArrowheads="1"/>
          </p:cNvPicPr>
          <p:nvPr/>
        </p:nvPicPr>
        <p:blipFill>
          <a:blip r:embed="rId2" cstate="print"/>
          <a:srcRect/>
          <a:stretch>
            <a:fillRect/>
          </a:stretch>
        </p:blipFill>
        <p:spPr bwMode="auto">
          <a:xfrm>
            <a:off x="0" y="332656"/>
            <a:ext cx="9144000" cy="2000250"/>
          </a:xfrm>
          <a:prstGeom prst="rect">
            <a:avLst/>
          </a:prstGeom>
          <a:noFill/>
        </p:spPr>
      </p:pic>
      <p:sp>
        <p:nvSpPr>
          <p:cNvPr id="11" name="正方形/長方形 10"/>
          <p:cNvSpPr/>
          <p:nvPr/>
        </p:nvSpPr>
        <p:spPr>
          <a:xfrm>
            <a:off x="0" y="1268760"/>
            <a:ext cx="9144000" cy="15121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0" y="116632"/>
            <a:ext cx="9144000"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a:bodyPr>
          <a:lstStyle/>
          <a:p>
            <a:r>
              <a:rPr kumimoji="1" lang="ja-JP" altLang="en-US" dirty="0" smtClean="0"/>
              <a:t>ご提供できるメリット</a:t>
            </a:r>
            <a:endParaRPr kumimoji="1" lang="ja-JP" altLang="en-US" dirty="0"/>
          </a:p>
        </p:txBody>
      </p:sp>
      <p:sp>
        <p:nvSpPr>
          <p:cNvPr id="4" name="テキスト ボックス 3"/>
          <p:cNvSpPr txBox="1"/>
          <p:nvPr/>
        </p:nvSpPr>
        <p:spPr>
          <a:xfrm>
            <a:off x="539552" y="1268760"/>
            <a:ext cx="5112568" cy="369332"/>
          </a:xfrm>
          <a:prstGeom prst="rect">
            <a:avLst/>
          </a:prstGeom>
          <a:noFill/>
        </p:spPr>
        <p:txBody>
          <a:bodyPr wrap="square" rtlCol="0">
            <a:spAutoFit/>
          </a:bodyPr>
          <a:lstStyle/>
          <a:p>
            <a:r>
              <a:rPr kumimoji="1" lang="ja-JP" altLang="en-US" dirty="0" smtClean="0">
                <a:latin typeface="HG創英角ｺﾞｼｯｸUB" pitchFamily="49" charset="-128"/>
                <a:ea typeface="HG創英角ｺﾞｼｯｸUB" pitchFamily="49" charset="-128"/>
              </a:rPr>
              <a:t>■ご利用者様にとってのメリット</a:t>
            </a:r>
            <a:endParaRPr kumimoji="1" lang="ja-JP" altLang="en-US" dirty="0">
              <a:latin typeface="HG創英角ｺﾞｼｯｸUB" pitchFamily="49" charset="-128"/>
              <a:ea typeface="HG創英角ｺﾞｼｯｸUB" pitchFamily="49" charset="-128"/>
            </a:endParaRPr>
          </a:p>
        </p:txBody>
      </p:sp>
      <p:sp>
        <p:nvSpPr>
          <p:cNvPr id="5" name="正方形/長方形 4"/>
          <p:cNvSpPr/>
          <p:nvPr/>
        </p:nvSpPr>
        <p:spPr>
          <a:xfrm>
            <a:off x="611560" y="1773763"/>
            <a:ext cx="8064896" cy="1754326"/>
          </a:xfrm>
          <a:prstGeom prst="rect">
            <a:avLst/>
          </a:prstGeom>
        </p:spPr>
        <p:txBody>
          <a:bodyPr wrap="square">
            <a:spAutoFit/>
          </a:bodyPr>
          <a:lstStyle/>
          <a:p>
            <a:pPr>
              <a:lnSpc>
                <a:spcPct val="150000"/>
              </a:lnSpc>
            </a:pPr>
            <a:r>
              <a:rPr lang="ja-JP" altLang="en-US" dirty="0" smtClean="0">
                <a:latin typeface="HGｺﾞｼｯｸM" pitchFamily="49" charset="-128"/>
                <a:ea typeface="HGｺﾞｼｯｸM" pitchFamily="49" charset="-128"/>
              </a:rPr>
              <a:t>・分からないことを気軽に尋ねられる</a:t>
            </a:r>
            <a:endParaRPr lang="en-US" altLang="ja-JP" dirty="0" smtClean="0">
              <a:latin typeface="HGｺﾞｼｯｸM" pitchFamily="49" charset="-128"/>
              <a:ea typeface="HGｺﾞｼｯｸM" pitchFamily="49" charset="-128"/>
            </a:endParaRPr>
          </a:p>
          <a:p>
            <a:pPr>
              <a:lnSpc>
                <a:spcPct val="150000"/>
              </a:lnSpc>
            </a:pPr>
            <a:r>
              <a:rPr lang="ja-JP" altLang="en-US" dirty="0" smtClean="0">
                <a:latin typeface="HGｺﾞｼｯｸM" pitchFamily="49" charset="-128"/>
                <a:ea typeface="HGｺﾞｼｯｸM" pitchFamily="49" charset="-128"/>
              </a:rPr>
              <a:t>・高齢者施設・住宅に関する詳細な情報が手に入る</a:t>
            </a:r>
            <a:endParaRPr lang="en-US" altLang="ja-JP" dirty="0" smtClean="0">
              <a:latin typeface="HGｺﾞｼｯｸM" pitchFamily="49" charset="-128"/>
              <a:ea typeface="HGｺﾞｼｯｸM" pitchFamily="49" charset="-128"/>
            </a:endParaRPr>
          </a:p>
          <a:p>
            <a:pPr>
              <a:lnSpc>
                <a:spcPct val="150000"/>
              </a:lnSpc>
            </a:pPr>
            <a:r>
              <a:rPr lang="ja-JP" altLang="en-US" dirty="0">
                <a:latin typeface="HGｺﾞｼｯｸM" pitchFamily="49" charset="-128"/>
                <a:ea typeface="HGｺﾞｼｯｸM" pitchFamily="49" charset="-128"/>
              </a:rPr>
              <a:t>・見学</a:t>
            </a:r>
            <a:r>
              <a:rPr lang="ja-JP" altLang="en-US" dirty="0" smtClean="0">
                <a:latin typeface="HGｺﾞｼｯｸM" pitchFamily="49" charset="-128"/>
                <a:ea typeface="HGｺﾞｼｯｸM" pitchFamily="49" charset="-128"/>
              </a:rPr>
              <a:t>同行などにより選ぶ基準や見る</a:t>
            </a:r>
            <a:r>
              <a:rPr lang="ja-JP" altLang="en-US" dirty="0">
                <a:latin typeface="HGｺﾞｼｯｸM" pitchFamily="49" charset="-128"/>
                <a:ea typeface="HGｺﾞｼｯｸM" pitchFamily="49" charset="-128"/>
              </a:rPr>
              <a:t>べきポイントがわかる</a:t>
            </a:r>
            <a:endParaRPr lang="en-US" altLang="ja-JP" dirty="0">
              <a:latin typeface="HGｺﾞｼｯｸM" pitchFamily="49" charset="-128"/>
              <a:ea typeface="HGｺﾞｼｯｸM" pitchFamily="49" charset="-128"/>
            </a:endParaRPr>
          </a:p>
          <a:p>
            <a:pPr>
              <a:lnSpc>
                <a:spcPct val="150000"/>
              </a:lnSpc>
            </a:pPr>
            <a:r>
              <a:rPr lang="ja-JP" altLang="en-US" dirty="0" smtClean="0">
                <a:latin typeface="HGｺﾞｼｯｸM" pitchFamily="49" charset="-128"/>
                <a:ea typeface="HGｺﾞｼｯｸM" pitchFamily="49" charset="-128"/>
              </a:rPr>
              <a:t>・足が悪い方でも出張相談の対応がある</a:t>
            </a:r>
            <a:endParaRPr lang="en-US" altLang="ja-JP" dirty="0" smtClean="0">
              <a:latin typeface="HGｺﾞｼｯｸM" pitchFamily="49" charset="-128"/>
              <a:ea typeface="HGｺﾞｼｯｸM" pitchFamily="49" charset="-128"/>
            </a:endParaRPr>
          </a:p>
        </p:txBody>
      </p:sp>
      <p:sp>
        <p:nvSpPr>
          <p:cNvPr id="6" name="テキスト ボックス 5"/>
          <p:cNvSpPr txBox="1"/>
          <p:nvPr/>
        </p:nvSpPr>
        <p:spPr>
          <a:xfrm>
            <a:off x="683568" y="3645024"/>
            <a:ext cx="7632848" cy="369332"/>
          </a:xfrm>
          <a:prstGeom prst="rect">
            <a:avLst/>
          </a:prstGeom>
          <a:noFill/>
        </p:spPr>
        <p:txBody>
          <a:bodyPr wrap="square" rtlCol="0">
            <a:spAutoFit/>
          </a:bodyPr>
          <a:lstStyle/>
          <a:p>
            <a:r>
              <a:rPr kumimoji="1" lang="ja-JP" altLang="en-US" dirty="0" smtClean="0">
                <a:latin typeface="HG創英角ｺﾞｼｯｸUB" pitchFamily="49" charset="-128"/>
                <a:ea typeface="HG創英角ｺﾞｼｯｸUB" pitchFamily="49" charset="-128"/>
              </a:rPr>
              <a:t>■老人ホームの皆様にとってのメリット</a:t>
            </a:r>
            <a:endParaRPr kumimoji="1" lang="ja-JP" altLang="en-US" dirty="0">
              <a:latin typeface="HG創英角ｺﾞｼｯｸUB" pitchFamily="49" charset="-128"/>
              <a:ea typeface="HG創英角ｺﾞｼｯｸUB" pitchFamily="49" charset="-128"/>
            </a:endParaRPr>
          </a:p>
        </p:txBody>
      </p:sp>
      <p:sp>
        <p:nvSpPr>
          <p:cNvPr id="7" name="正方形/長方形 6"/>
          <p:cNvSpPr/>
          <p:nvPr/>
        </p:nvSpPr>
        <p:spPr>
          <a:xfrm>
            <a:off x="683568" y="4077072"/>
            <a:ext cx="8064896" cy="2169825"/>
          </a:xfrm>
          <a:prstGeom prst="rect">
            <a:avLst/>
          </a:prstGeom>
        </p:spPr>
        <p:txBody>
          <a:bodyPr wrap="square">
            <a:spAutoFit/>
          </a:bodyPr>
          <a:lstStyle/>
          <a:p>
            <a:pPr>
              <a:lnSpc>
                <a:spcPct val="150000"/>
              </a:lnSpc>
            </a:pPr>
            <a:r>
              <a:rPr lang="ja-JP" altLang="en-US" dirty="0" smtClean="0">
                <a:latin typeface="HGｺﾞｼｯｸM" pitchFamily="49" charset="-128"/>
                <a:ea typeface="HGｺﾞｼｯｸM" pitchFamily="49" charset="-128"/>
              </a:rPr>
              <a:t>・第三者としての意見であるため相談者が納得してくれる</a:t>
            </a:r>
            <a:endParaRPr lang="en-US" altLang="ja-JP" dirty="0" smtClean="0">
              <a:latin typeface="HGｺﾞｼｯｸM" pitchFamily="49" charset="-128"/>
              <a:ea typeface="HGｺﾞｼｯｸM" pitchFamily="49" charset="-128"/>
            </a:endParaRPr>
          </a:p>
          <a:p>
            <a:pPr>
              <a:lnSpc>
                <a:spcPct val="150000"/>
              </a:lnSpc>
            </a:pPr>
            <a:r>
              <a:rPr lang="ja-JP" altLang="en-US" dirty="0" smtClean="0">
                <a:latin typeface="HGｺﾞｼｯｸM" pitchFamily="49" charset="-128"/>
                <a:ea typeface="HGｺﾞｼｯｸM" pitchFamily="49" charset="-128"/>
              </a:rPr>
              <a:t>・見学同行を行うため、施設スタッフの方の負担を軽減できる</a:t>
            </a:r>
            <a:endParaRPr lang="en-US" altLang="ja-JP" dirty="0" smtClean="0">
              <a:latin typeface="HGｺﾞｼｯｸM" pitchFamily="49" charset="-128"/>
              <a:ea typeface="HGｺﾞｼｯｸM" pitchFamily="49" charset="-128"/>
            </a:endParaRPr>
          </a:p>
          <a:p>
            <a:pPr>
              <a:lnSpc>
                <a:spcPct val="150000"/>
              </a:lnSpc>
            </a:pPr>
            <a:r>
              <a:rPr lang="ja-JP" altLang="en-US" dirty="0" smtClean="0">
                <a:latin typeface="HGｺﾞｼｯｸM" pitchFamily="49" charset="-128"/>
                <a:ea typeface="HGｺﾞｼｯｸM" pitchFamily="49" charset="-128"/>
              </a:rPr>
              <a:t>・見学後フォローで、内容のフィードバックができる</a:t>
            </a:r>
            <a:endParaRPr lang="en-US" altLang="ja-JP" dirty="0" smtClean="0">
              <a:latin typeface="HGｺﾞｼｯｸM" pitchFamily="49" charset="-128"/>
              <a:ea typeface="HGｺﾞｼｯｸM" pitchFamily="49" charset="-128"/>
            </a:endParaRPr>
          </a:p>
          <a:p>
            <a:pPr>
              <a:lnSpc>
                <a:spcPct val="150000"/>
              </a:lnSpc>
            </a:pPr>
            <a:r>
              <a:rPr lang="ja-JP" altLang="en-US" dirty="0" smtClean="0">
                <a:latin typeface="HGｺﾞｼｯｸM" pitchFamily="49" charset="-128"/>
                <a:ea typeface="HGｺﾞｼｯｸM" pitchFamily="49" charset="-128"/>
              </a:rPr>
              <a:t>・ホームページやニュースレターなど弊社の媒体を活かして集客できる</a:t>
            </a:r>
            <a:endParaRPr lang="en-US" altLang="ja-JP" dirty="0" smtClean="0">
              <a:latin typeface="HGｺﾞｼｯｸM" pitchFamily="49" charset="-128"/>
              <a:ea typeface="HGｺﾞｼｯｸM" pitchFamily="49" charset="-128"/>
            </a:endParaRPr>
          </a:p>
          <a:p>
            <a:pPr>
              <a:lnSpc>
                <a:spcPct val="150000"/>
              </a:lnSpc>
            </a:pPr>
            <a:r>
              <a:rPr lang="ja-JP" altLang="en-US" dirty="0" smtClean="0">
                <a:latin typeface="HGｺﾞｼｯｸM" pitchFamily="49" charset="-128"/>
                <a:ea typeface="HGｺﾞｼｯｸM" pitchFamily="49" charset="-128"/>
              </a:rPr>
              <a:t>・成功報酬なので人件費などのコストがかからない</a:t>
            </a:r>
            <a:endParaRPr lang="en-US" altLang="ja-JP" dirty="0" smtClean="0">
              <a:latin typeface="HGｺﾞｼｯｸM" pitchFamily="49" charset="-128"/>
              <a:ea typeface="HGｺﾞｼｯｸM" pitchFamily="49" charset="-128"/>
            </a:endParaRPr>
          </a:p>
        </p:txBody>
      </p:sp>
      <p:sp>
        <p:nvSpPr>
          <p:cNvPr id="8" name="正方形/長方形 7"/>
          <p:cNvSpPr/>
          <p:nvPr/>
        </p:nvSpPr>
        <p:spPr>
          <a:xfrm>
            <a:off x="660708" y="1700808"/>
            <a:ext cx="7992888" cy="187220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660708" y="4149080"/>
            <a:ext cx="7992888" cy="20882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3" descr="C:\Users\acactiveai0\Desktop\住宅紹介\素材　有料\_mainImage.png"/>
          <p:cNvPicPr>
            <a:picLocks noChangeAspect="1" noChangeArrowheads="1"/>
          </p:cNvPicPr>
          <p:nvPr/>
        </p:nvPicPr>
        <p:blipFill>
          <a:blip r:embed="rId2" cstate="print"/>
          <a:srcRect/>
          <a:stretch>
            <a:fillRect/>
          </a:stretch>
        </p:blipFill>
        <p:spPr bwMode="auto">
          <a:xfrm>
            <a:off x="0" y="332656"/>
            <a:ext cx="9144000" cy="2000250"/>
          </a:xfrm>
          <a:prstGeom prst="rect">
            <a:avLst/>
          </a:prstGeom>
          <a:noFill/>
        </p:spPr>
      </p:pic>
      <p:sp>
        <p:nvSpPr>
          <p:cNvPr id="8" name="正方形/長方形 7"/>
          <p:cNvSpPr/>
          <p:nvPr/>
        </p:nvSpPr>
        <p:spPr>
          <a:xfrm>
            <a:off x="0" y="1268760"/>
            <a:ext cx="9144000" cy="15121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0" y="116632"/>
            <a:ext cx="9144000"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 name="Picture 3" descr="C:\Users\acactiveai0\Desktop\住宅紹介\素材　有料\_mainImage.png"/>
          <p:cNvPicPr>
            <a:picLocks noChangeAspect="1" noChangeArrowheads="1"/>
          </p:cNvPicPr>
          <p:nvPr/>
        </p:nvPicPr>
        <p:blipFill>
          <a:blip r:embed="rId2" cstate="print"/>
          <a:srcRect/>
          <a:stretch>
            <a:fillRect/>
          </a:stretch>
        </p:blipFill>
        <p:spPr bwMode="auto">
          <a:xfrm>
            <a:off x="0" y="4797152"/>
            <a:ext cx="9144000" cy="2160240"/>
          </a:xfrm>
          <a:prstGeom prst="rect">
            <a:avLst/>
          </a:prstGeom>
          <a:noFill/>
        </p:spPr>
      </p:pic>
      <p:sp>
        <p:nvSpPr>
          <p:cNvPr id="5" name="正方形/長方形 4"/>
          <p:cNvSpPr/>
          <p:nvPr/>
        </p:nvSpPr>
        <p:spPr>
          <a:xfrm>
            <a:off x="0" y="4797152"/>
            <a:ext cx="9144000" cy="16561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normAutofit/>
          </a:bodyPr>
          <a:lstStyle/>
          <a:p>
            <a:r>
              <a:rPr lang="ja-JP" altLang="en-US" dirty="0" smtClean="0"/>
              <a:t>運営会社概要</a:t>
            </a:r>
            <a:endParaRPr kumimoji="1" lang="ja-JP" altLang="en-US" dirty="0"/>
          </a:p>
        </p:txBody>
      </p:sp>
      <p:graphicFrame>
        <p:nvGraphicFramePr>
          <p:cNvPr id="14" name="表 13"/>
          <p:cNvGraphicFramePr>
            <a:graphicFrameLocks noGrp="1"/>
          </p:cNvGraphicFramePr>
          <p:nvPr>
            <p:extLst>
              <p:ext uri="{D42A27DB-BD31-4B8C-83A1-F6EECF244321}">
                <p14:modId xmlns:p14="http://schemas.microsoft.com/office/powerpoint/2010/main" val="203671098"/>
              </p:ext>
            </p:extLst>
          </p:nvPr>
        </p:nvGraphicFramePr>
        <p:xfrm>
          <a:off x="971600" y="1484784"/>
          <a:ext cx="7200800" cy="4752526"/>
        </p:xfrm>
        <a:graphic>
          <a:graphicData uri="http://schemas.openxmlformats.org/drawingml/2006/table">
            <a:tbl>
              <a:tblPr/>
              <a:tblGrid>
                <a:gridCol w="1678799"/>
                <a:gridCol w="5522001"/>
              </a:tblGrid>
              <a:tr h="413373">
                <a:tc>
                  <a:txBody>
                    <a:bodyPr/>
                    <a:lstStyle/>
                    <a:p>
                      <a:pPr algn="ctr" fontAlgn="ctr"/>
                      <a:r>
                        <a:rPr lang="ja-JP" altLang="en-US" sz="1800" b="0" i="0" u="none" strike="noStrike" dirty="0">
                          <a:solidFill>
                            <a:srgbClr val="000000"/>
                          </a:solidFill>
                          <a:latin typeface="ＭＳ Ｐゴシック"/>
                        </a:rPr>
                        <a:t>社名</a:t>
                      </a:r>
                    </a:p>
                  </a:txBody>
                  <a:tcPr marL="8809" marR="8809" marT="88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ja-JP" altLang="en-US" sz="1800" b="0" i="0" u="none" strike="noStrike" dirty="0" smtClean="0">
                          <a:solidFill>
                            <a:srgbClr val="000000"/>
                          </a:solidFill>
                          <a:latin typeface="ＭＳ Ｐゴシック"/>
                        </a:rPr>
                        <a:t>　株式会社　アイ・エステート　　（あい・あー</a:t>
                      </a:r>
                      <a:r>
                        <a:rPr lang="ja-JP" altLang="en-US" sz="1800" b="0" i="0" u="none" strike="noStrike" dirty="0" err="1" smtClean="0">
                          <a:solidFill>
                            <a:srgbClr val="000000"/>
                          </a:solidFill>
                          <a:latin typeface="ＭＳ Ｐゴシック"/>
                        </a:rPr>
                        <a:t>る</a:t>
                      </a:r>
                      <a:r>
                        <a:rPr lang="ja-JP" altLang="en-US" sz="1800" b="0" i="0" u="none" strike="noStrike" dirty="0" smtClean="0">
                          <a:solidFill>
                            <a:srgbClr val="000000"/>
                          </a:solidFill>
                          <a:latin typeface="ＭＳ Ｐゴシック"/>
                        </a:rPr>
                        <a:t>不動産）</a:t>
                      </a:r>
                      <a:endParaRPr lang="ja-JP" altLang="en-US" sz="1800" b="0" i="0" u="none" strike="noStrike" dirty="0">
                        <a:solidFill>
                          <a:srgbClr val="000000"/>
                        </a:solidFill>
                        <a:latin typeface="ＭＳ Ｐゴシック"/>
                      </a:endParaRPr>
                    </a:p>
                  </a:txBody>
                  <a:tcPr marL="8809" marR="8809" marT="88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3373">
                <a:tc>
                  <a:txBody>
                    <a:bodyPr/>
                    <a:lstStyle/>
                    <a:p>
                      <a:pPr algn="ctr" fontAlgn="ctr"/>
                      <a:r>
                        <a:rPr lang="ja-JP" altLang="en-US" sz="1800" b="0" i="0" u="none" strike="noStrike" dirty="0">
                          <a:solidFill>
                            <a:srgbClr val="000000"/>
                          </a:solidFill>
                          <a:latin typeface="ＭＳ Ｐゴシック"/>
                        </a:rPr>
                        <a:t>代表者</a:t>
                      </a:r>
                    </a:p>
                  </a:txBody>
                  <a:tcPr marL="8809" marR="8809" marT="88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ja-JP" altLang="en-US" sz="1800" b="0" i="0" u="none" strike="noStrike" dirty="0" smtClean="0">
                          <a:solidFill>
                            <a:srgbClr val="000000"/>
                          </a:solidFill>
                          <a:latin typeface="ＭＳ Ｐゴシック"/>
                        </a:rPr>
                        <a:t>　代表取締役　　石川　博之</a:t>
                      </a:r>
                      <a:endParaRPr lang="ja-JP" altLang="en-US" sz="1800" b="0" i="0" u="none" strike="noStrike" dirty="0">
                        <a:solidFill>
                          <a:srgbClr val="000000"/>
                        </a:solidFill>
                        <a:latin typeface="ＭＳ Ｐゴシック"/>
                      </a:endParaRPr>
                    </a:p>
                  </a:txBody>
                  <a:tcPr marL="8809" marR="8809" marT="88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3373">
                <a:tc>
                  <a:txBody>
                    <a:bodyPr/>
                    <a:lstStyle/>
                    <a:p>
                      <a:pPr algn="ctr" fontAlgn="ctr"/>
                      <a:r>
                        <a:rPr lang="ja-JP" altLang="en-US" sz="1800" b="0" i="0" u="none" strike="noStrike" dirty="0" smtClean="0">
                          <a:solidFill>
                            <a:srgbClr val="000000"/>
                          </a:solidFill>
                          <a:latin typeface="ＭＳ Ｐゴシック"/>
                        </a:rPr>
                        <a:t>事業所</a:t>
                      </a:r>
                      <a:endParaRPr lang="ja-JP" altLang="en-US" sz="1800" b="0" i="0" u="none" strike="noStrike" dirty="0">
                        <a:solidFill>
                          <a:srgbClr val="000000"/>
                        </a:solidFill>
                        <a:latin typeface="ＭＳ Ｐゴシック"/>
                      </a:endParaRPr>
                    </a:p>
                  </a:txBody>
                  <a:tcPr marL="8809" marR="8809" marT="88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ja-JP" altLang="en-US" sz="1800" b="0" i="0" u="none" strike="noStrike" dirty="0" smtClean="0">
                          <a:solidFill>
                            <a:srgbClr val="000000"/>
                          </a:solidFill>
                          <a:latin typeface="ＭＳ Ｐゴシック"/>
                        </a:rPr>
                        <a:t>　香川県丸亀市飯山町西坂元</a:t>
                      </a:r>
                      <a:r>
                        <a:rPr lang="en-US" altLang="ja-JP" sz="1800" b="0" i="0" u="none" strike="noStrike" dirty="0" smtClean="0">
                          <a:solidFill>
                            <a:srgbClr val="000000"/>
                          </a:solidFill>
                          <a:latin typeface="ＭＳ Ｐゴシック"/>
                        </a:rPr>
                        <a:t>1110-1</a:t>
                      </a:r>
                      <a:r>
                        <a:rPr lang="ja-JP" altLang="en-US" sz="1800" b="0" i="0" u="none" strike="noStrike" dirty="0" smtClean="0">
                          <a:solidFill>
                            <a:srgbClr val="000000"/>
                          </a:solidFill>
                          <a:latin typeface="ＭＳ Ｐゴシック"/>
                        </a:rPr>
                        <a:t>番地</a:t>
                      </a:r>
                      <a:endParaRPr lang="ja-JP" altLang="en-US" sz="1800" b="0" i="0" u="none" strike="noStrike" dirty="0">
                        <a:solidFill>
                          <a:srgbClr val="000000"/>
                        </a:solidFill>
                        <a:latin typeface="ＭＳ Ｐゴシック"/>
                      </a:endParaRPr>
                    </a:p>
                  </a:txBody>
                  <a:tcPr marL="8809" marR="8809" marT="88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3373">
                <a:tc>
                  <a:txBody>
                    <a:bodyPr/>
                    <a:lstStyle/>
                    <a:p>
                      <a:pPr algn="ctr" fontAlgn="ctr"/>
                      <a:r>
                        <a:rPr lang="ja-JP" altLang="en-US" sz="1800" b="0" i="0" u="none" strike="noStrike" dirty="0">
                          <a:solidFill>
                            <a:srgbClr val="000000"/>
                          </a:solidFill>
                          <a:latin typeface="ＭＳ Ｐゴシック"/>
                        </a:rPr>
                        <a:t>電話番号</a:t>
                      </a:r>
                    </a:p>
                  </a:txBody>
                  <a:tcPr marL="8809" marR="8809" marT="88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ja-JP" altLang="en-US" sz="1800" b="0" i="0" u="none" strike="noStrike" dirty="0" smtClean="0">
                          <a:solidFill>
                            <a:srgbClr val="000000"/>
                          </a:solidFill>
                          <a:latin typeface="ＭＳ Ｐゴシック"/>
                        </a:rPr>
                        <a:t>　</a:t>
                      </a:r>
                      <a:r>
                        <a:rPr lang="en-US" altLang="ja-JP" sz="1800" b="0" i="0" u="none" strike="noStrike" dirty="0" smtClean="0">
                          <a:solidFill>
                            <a:srgbClr val="000000"/>
                          </a:solidFill>
                          <a:latin typeface="ＭＳ Ｐゴシック"/>
                        </a:rPr>
                        <a:t>0877-55-1504</a:t>
                      </a:r>
                    </a:p>
                  </a:txBody>
                  <a:tcPr marL="8809" marR="8809" marT="88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3373">
                <a:tc>
                  <a:txBody>
                    <a:bodyPr/>
                    <a:lstStyle/>
                    <a:p>
                      <a:pPr algn="ctr" fontAlgn="ctr"/>
                      <a:r>
                        <a:rPr lang="en-US" sz="1800" b="0" i="0" u="none" strike="noStrike">
                          <a:solidFill>
                            <a:srgbClr val="000000"/>
                          </a:solidFill>
                          <a:latin typeface="ＭＳ Ｐゴシック"/>
                        </a:rPr>
                        <a:t>ＦＡＸ</a:t>
                      </a:r>
                      <a:r>
                        <a:rPr lang="ja-JP" altLang="en-US" sz="1800" b="0" i="0" u="none" strike="noStrike">
                          <a:solidFill>
                            <a:srgbClr val="000000"/>
                          </a:solidFill>
                          <a:latin typeface="ＭＳ Ｐゴシック"/>
                        </a:rPr>
                        <a:t>番号</a:t>
                      </a:r>
                    </a:p>
                  </a:txBody>
                  <a:tcPr marL="8809" marR="8809" marT="88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ja-JP" altLang="en-US" sz="1800" b="0" i="0" u="none" strike="noStrike" dirty="0" smtClean="0">
                          <a:solidFill>
                            <a:srgbClr val="000000"/>
                          </a:solidFill>
                          <a:latin typeface="ＭＳ Ｐゴシック"/>
                        </a:rPr>
                        <a:t>　</a:t>
                      </a:r>
                      <a:r>
                        <a:rPr lang="en-US" altLang="ja-JP" sz="1800" b="0" i="0" u="none" strike="noStrike" dirty="0" smtClean="0">
                          <a:solidFill>
                            <a:srgbClr val="000000"/>
                          </a:solidFill>
                          <a:latin typeface="ＭＳ Ｐゴシック"/>
                        </a:rPr>
                        <a:t>0877-85-7413</a:t>
                      </a:r>
                      <a:endParaRPr lang="ja-JP" altLang="en-US" sz="1800" b="0" i="0" u="none" strike="noStrike" dirty="0">
                        <a:solidFill>
                          <a:srgbClr val="000000"/>
                        </a:solidFill>
                        <a:latin typeface="ＭＳ Ｐゴシック"/>
                      </a:endParaRPr>
                    </a:p>
                  </a:txBody>
                  <a:tcPr marL="8809" marR="8809" marT="88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3373">
                <a:tc>
                  <a:txBody>
                    <a:bodyPr/>
                    <a:lstStyle/>
                    <a:p>
                      <a:pPr algn="ctr" fontAlgn="ctr"/>
                      <a:r>
                        <a:rPr lang="ja-JP" altLang="en-US" sz="1800" b="0" i="0" u="none" strike="noStrike" dirty="0">
                          <a:solidFill>
                            <a:srgbClr val="000000"/>
                          </a:solidFill>
                          <a:latin typeface="ＭＳ Ｐゴシック"/>
                        </a:rPr>
                        <a:t>ホームページ</a:t>
                      </a:r>
                    </a:p>
                  </a:txBody>
                  <a:tcPr marL="8809" marR="8809" marT="88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ja-JP" altLang="en-US" sz="1800" b="0" i="0" u="none" strike="noStrike" dirty="0" smtClean="0">
                          <a:solidFill>
                            <a:srgbClr val="0000FF"/>
                          </a:solidFill>
                          <a:latin typeface="ＭＳ Ｐゴシック"/>
                        </a:rPr>
                        <a:t>　</a:t>
                      </a:r>
                      <a:r>
                        <a:rPr lang="en-US" altLang="ja-JP" sz="1800" b="0" i="0" u="sng" strike="noStrike" dirty="0" smtClean="0">
                          <a:solidFill>
                            <a:srgbClr val="0000FF"/>
                          </a:solidFill>
                          <a:latin typeface="ＭＳ Ｐゴシック"/>
                        </a:rPr>
                        <a:t>http://senior-smailehousing.com</a:t>
                      </a:r>
                      <a:endParaRPr lang="en-US" sz="1800" b="0" i="0" u="sng" strike="noStrike" dirty="0">
                        <a:solidFill>
                          <a:srgbClr val="0000FF"/>
                        </a:solidFill>
                        <a:latin typeface="ＭＳ Ｐゴシック"/>
                      </a:endParaRPr>
                    </a:p>
                  </a:txBody>
                  <a:tcPr marL="8809" marR="8809" marT="88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3373">
                <a:tc>
                  <a:txBody>
                    <a:bodyPr/>
                    <a:lstStyle/>
                    <a:p>
                      <a:pPr algn="ctr" fontAlgn="ctr"/>
                      <a:r>
                        <a:rPr lang="ja-JP" altLang="en-US" sz="1800" b="0" i="0" u="none" strike="noStrike" dirty="0">
                          <a:solidFill>
                            <a:srgbClr val="000000"/>
                          </a:solidFill>
                          <a:latin typeface="ＭＳ Ｐゴシック"/>
                        </a:rPr>
                        <a:t>メールアドレス</a:t>
                      </a:r>
                    </a:p>
                  </a:txBody>
                  <a:tcPr marL="8809" marR="8809" marT="88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ja-JP" altLang="en-US" sz="1800" b="0" i="0" u="none" strike="noStrike" dirty="0" smtClean="0">
                          <a:solidFill>
                            <a:srgbClr val="0000FF"/>
                          </a:solidFill>
                          <a:latin typeface="ＭＳ Ｐゴシック"/>
                        </a:rPr>
                        <a:t>　</a:t>
                      </a:r>
                      <a:r>
                        <a:rPr lang="en-US" altLang="ja-JP" sz="1800" b="0" i="0" u="sng" strike="noStrike" dirty="0" smtClean="0">
                          <a:solidFill>
                            <a:srgbClr val="0000FF"/>
                          </a:solidFill>
                          <a:latin typeface="ＭＳ Ｐゴシック"/>
                        </a:rPr>
                        <a:t>info@senior-smailehousing.com</a:t>
                      </a:r>
                      <a:endParaRPr lang="en-US" sz="1800" b="0" i="0" u="sng" strike="noStrike" dirty="0" smtClean="0">
                        <a:solidFill>
                          <a:srgbClr val="0000FF"/>
                        </a:solidFill>
                        <a:latin typeface="ＭＳ Ｐゴシック"/>
                      </a:endParaRPr>
                    </a:p>
                  </a:txBody>
                  <a:tcPr marL="8809" marR="8809" marT="88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8915">
                <a:tc>
                  <a:txBody>
                    <a:bodyPr/>
                    <a:lstStyle/>
                    <a:p>
                      <a:pPr algn="ctr" fontAlgn="ctr"/>
                      <a:r>
                        <a:rPr lang="ja-JP" altLang="en-US" sz="1800" b="0" i="0" u="none" strike="noStrike" dirty="0" smtClean="0">
                          <a:solidFill>
                            <a:srgbClr val="000000"/>
                          </a:solidFill>
                          <a:latin typeface="ＭＳ Ｐゴシック"/>
                        </a:rPr>
                        <a:t>関連会社</a:t>
                      </a:r>
                      <a:endParaRPr lang="en-US" altLang="ja-JP" sz="1800" b="0" i="0" u="none" strike="noStrike" dirty="0" smtClean="0">
                        <a:solidFill>
                          <a:srgbClr val="000000"/>
                        </a:solidFill>
                        <a:latin typeface="ＭＳ Ｐゴシック"/>
                      </a:endParaRPr>
                    </a:p>
                    <a:p>
                      <a:pPr algn="ctr" fontAlgn="ctr"/>
                      <a:r>
                        <a:rPr lang="ja-JP" altLang="en-US" sz="1800" b="0" i="0" u="none" strike="noStrike" dirty="0" smtClean="0">
                          <a:solidFill>
                            <a:srgbClr val="000000"/>
                          </a:solidFill>
                          <a:latin typeface="ＭＳ Ｐゴシック"/>
                        </a:rPr>
                        <a:t>事業</a:t>
                      </a:r>
                      <a:r>
                        <a:rPr lang="ja-JP" altLang="en-US" sz="1800" b="0" i="0" u="none" strike="noStrike" dirty="0">
                          <a:solidFill>
                            <a:srgbClr val="000000"/>
                          </a:solidFill>
                          <a:latin typeface="ＭＳ Ｐゴシック"/>
                        </a:rPr>
                        <a:t>内容</a:t>
                      </a:r>
                    </a:p>
                  </a:txBody>
                  <a:tcPr marL="8809" marR="8809" marT="88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ja-JP" altLang="en-US" sz="1800" b="0" i="0" u="none" strike="noStrike" dirty="0" smtClean="0">
                          <a:solidFill>
                            <a:srgbClr val="000000"/>
                          </a:solidFill>
                          <a:latin typeface="ＭＳ Ｐゴシック"/>
                        </a:rPr>
                        <a:t>　株式会社アクティブ・アイ　</a:t>
                      </a:r>
                      <a:endParaRPr lang="en-US" altLang="ja-JP" sz="1800" b="0" i="0" u="none" strike="noStrike" dirty="0" smtClean="0">
                        <a:solidFill>
                          <a:srgbClr val="000000"/>
                        </a:solidFill>
                        <a:latin typeface="ＭＳ Ｐゴシック"/>
                      </a:endParaRPr>
                    </a:p>
                    <a:p>
                      <a:pPr algn="l" fontAlgn="ctr"/>
                      <a:r>
                        <a:rPr lang="ja-JP" altLang="en-US" sz="1800" b="0" i="0" u="none" strike="noStrike" dirty="0" smtClean="0">
                          <a:solidFill>
                            <a:srgbClr val="000000"/>
                          </a:solidFill>
                          <a:latin typeface="ＭＳ Ｐゴシック"/>
                        </a:rPr>
                        <a:t>　　　　あい・あー</a:t>
                      </a:r>
                      <a:r>
                        <a:rPr lang="ja-JP" altLang="en-US" sz="1800" b="0" i="0" u="none" strike="noStrike" dirty="0" err="1" smtClean="0">
                          <a:solidFill>
                            <a:srgbClr val="000000"/>
                          </a:solidFill>
                          <a:latin typeface="ＭＳ Ｐゴシック"/>
                        </a:rPr>
                        <a:t>る</a:t>
                      </a:r>
                      <a:r>
                        <a:rPr lang="ja-JP" altLang="en-US" sz="1800" b="0" i="0" u="none" strike="noStrike" dirty="0" smtClean="0">
                          <a:solidFill>
                            <a:srgbClr val="000000"/>
                          </a:solidFill>
                          <a:latin typeface="ＭＳ Ｐゴシック"/>
                        </a:rPr>
                        <a:t>ケアセンター　　　</a:t>
                      </a:r>
                      <a:endParaRPr lang="en-US" altLang="ja-JP" sz="1800" b="0" i="0" u="none" strike="noStrike" dirty="0" smtClean="0">
                        <a:solidFill>
                          <a:srgbClr val="000000"/>
                        </a:solidFill>
                        <a:latin typeface="ＭＳ Ｐゴシック"/>
                      </a:endParaRPr>
                    </a:p>
                    <a:p>
                      <a:pPr algn="l" fontAlgn="ctr"/>
                      <a:r>
                        <a:rPr lang="ja-JP" altLang="en-US" sz="1800" b="0" i="0" u="none" strike="noStrike" dirty="0" smtClean="0">
                          <a:solidFill>
                            <a:srgbClr val="000000"/>
                          </a:solidFill>
                          <a:latin typeface="ＭＳ Ｐゴシック"/>
                        </a:rPr>
                        <a:t>　　　　　　　訪問介護事業</a:t>
                      </a:r>
                      <a:endParaRPr lang="en-US" altLang="ja-JP" sz="1800" b="0" i="0" u="none" strike="noStrike" dirty="0" smtClean="0">
                        <a:solidFill>
                          <a:srgbClr val="000000"/>
                        </a:solidFill>
                        <a:latin typeface="ＭＳ Ｐゴシック"/>
                      </a:endParaRPr>
                    </a:p>
                    <a:p>
                      <a:pPr algn="l" fontAlgn="ctr"/>
                      <a:r>
                        <a:rPr lang="ja-JP" altLang="en-US" sz="1800" b="0" i="0" u="none" strike="noStrike" dirty="0" smtClean="0">
                          <a:solidFill>
                            <a:srgbClr val="000000"/>
                          </a:solidFill>
                          <a:latin typeface="ＭＳ Ｐゴシック"/>
                        </a:rPr>
                        <a:t>　　　　　　　居宅介護支援事業</a:t>
                      </a:r>
                      <a:endParaRPr lang="en-US" altLang="ja-JP" sz="1800" b="0" i="0" u="none" strike="noStrike" dirty="0" smtClean="0">
                        <a:solidFill>
                          <a:srgbClr val="000000"/>
                        </a:solidFill>
                        <a:latin typeface="ＭＳ Ｐゴシック"/>
                      </a:endParaRPr>
                    </a:p>
                    <a:p>
                      <a:pPr algn="l" fontAlgn="ctr"/>
                      <a:r>
                        <a:rPr lang="ja-JP" altLang="en-US" sz="1800" b="0" i="0" u="none" strike="noStrike" dirty="0" smtClean="0">
                          <a:solidFill>
                            <a:srgbClr val="000000"/>
                          </a:solidFill>
                          <a:latin typeface="ＭＳ Ｐゴシック"/>
                        </a:rPr>
                        <a:t>　　　　　　　障害福祉事業</a:t>
                      </a:r>
                      <a:r>
                        <a:rPr lang="ja-JP" altLang="en-US" sz="1800" b="0" i="0" u="none" strike="noStrike" dirty="0">
                          <a:solidFill>
                            <a:srgbClr val="000000"/>
                          </a:solidFill>
                          <a:latin typeface="ＭＳ Ｐゴシック"/>
                        </a:rPr>
                        <a:t/>
                      </a:r>
                      <a:br>
                        <a:rPr lang="ja-JP" altLang="en-US" sz="1800" b="0" i="0" u="none" strike="noStrike" dirty="0">
                          <a:solidFill>
                            <a:srgbClr val="000000"/>
                          </a:solidFill>
                          <a:latin typeface="ＭＳ Ｐゴシック"/>
                        </a:rPr>
                      </a:br>
                      <a:r>
                        <a:rPr lang="ja-JP" altLang="en-US" sz="1800" b="0" i="0" u="none" strike="noStrike" dirty="0" smtClean="0">
                          <a:solidFill>
                            <a:srgbClr val="000000"/>
                          </a:solidFill>
                          <a:latin typeface="ＭＳ Ｐゴシック"/>
                        </a:rPr>
                        <a:t>　　　　　　　通所介護事業</a:t>
                      </a:r>
                      <a:endParaRPr lang="en-US" altLang="ja-JP" sz="1800" b="0" i="0" u="none" strike="noStrike" dirty="0" smtClean="0">
                        <a:solidFill>
                          <a:srgbClr val="000000"/>
                        </a:solidFill>
                        <a:latin typeface="ＭＳ Ｐゴシック"/>
                      </a:endParaRPr>
                    </a:p>
                  </a:txBody>
                  <a:tcPr marL="8809" marR="8809" marT="880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6" name="正方形/長方形 5"/>
          <p:cNvSpPr/>
          <p:nvPr/>
        </p:nvSpPr>
        <p:spPr>
          <a:xfrm>
            <a:off x="0" y="6669360"/>
            <a:ext cx="9144000" cy="188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図 2"/>
          <p:cNvPicPr>
            <a:picLocks noChangeAspect="1"/>
          </p:cNvPicPr>
          <p:nvPr/>
        </p:nvPicPr>
        <p:blipFill rotWithShape="1">
          <a:blip r:embed="rId3" cstate="print">
            <a:extLst>
              <a:ext uri="{28A0092B-C50C-407E-A947-70E740481C1C}">
                <a14:useLocalDpi xmlns:a14="http://schemas.microsoft.com/office/drawing/2010/main" val="0"/>
              </a:ext>
            </a:extLst>
          </a:blip>
          <a:srcRect l="12504" t="8892" r="2466" b="15526"/>
          <a:stretch/>
        </p:blipFill>
        <p:spPr>
          <a:xfrm>
            <a:off x="5796136" y="5013176"/>
            <a:ext cx="2268468" cy="113423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descr="C:\Users\acactiveai0\Desktop\住宅紹介\素材　有料\_mainImage.png"/>
          <p:cNvPicPr>
            <a:picLocks noChangeAspect="1" noChangeArrowheads="1"/>
          </p:cNvPicPr>
          <p:nvPr/>
        </p:nvPicPr>
        <p:blipFill>
          <a:blip r:embed="rId2" cstate="print"/>
          <a:srcRect/>
          <a:stretch>
            <a:fillRect/>
          </a:stretch>
        </p:blipFill>
        <p:spPr bwMode="auto">
          <a:xfrm>
            <a:off x="0" y="332656"/>
            <a:ext cx="9144000" cy="2000250"/>
          </a:xfrm>
          <a:prstGeom prst="rect">
            <a:avLst/>
          </a:prstGeom>
          <a:noFill/>
        </p:spPr>
      </p:pic>
      <p:sp>
        <p:nvSpPr>
          <p:cNvPr id="16" name="正方形/長方形 15"/>
          <p:cNvSpPr/>
          <p:nvPr/>
        </p:nvSpPr>
        <p:spPr>
          <a:xfrm>
            <a:off x="0" y="1268760"/>
            <a:ext cx="9144000" cy="15121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0" y="116632"/>
            <a:ext cx="9144000" cy="1008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8" name="Picture 3" descr="C:\Users\acactiveai0\Desktop\住宅紹介\素材　有料\_mainImage.png"/>
          <p:cNvPicPr>
            <a:picLocks noChangeAspect="1" noChangeArrowheads="1"/>
          </p:cNvPicPr>
          <p:nvPr/>
        </p:nvPicPr>
        <p:blipFill>
          <a:blip r:embed="rId2" cstate="print"/>
          <a:srcRect/>
          <a:stretch>
            <a:fillRect/>
          </a:stretch>
        </p:blipFill>
        <p:spPr bwMode="auto">
          <a:xfrm>
            <a:off x="0" y="4797152"/>
            <a:ext cx="9144000" cy="2160240"/>
          </a:xfrm>
          <a:prstGeom prst="rect">
            <a:avLst/>
          </a:prstGeom>
          <a:noFill/>
        </p:spPr>
      </p:pic>
      <p:sp>
        <p:nvSpPr>
          <p:cNvPr id="19" name="正方形/長方形 18"/>
          <p:cNvSpPr/>
          <p:nvPr/>
        </p:nvSpPr>
        <p:spPr>
          <a:xfrm>
            <a:off x="0" y="4797152"/>
            <a:ext cx="9144000" cy="16561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0" y="6669360"/>
            <a:ext cx="9144000" cy="188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descr="C:\Users\acactiveai0\Desktop\12456645.bmp"/>
          <p:cNvPicPr>
            <a:picLocks noChangeAspect="1" noChangeArrowheads="1"/>
          </p:cNvPicPr>
          <p:nvPr/>
        </p:nvPicPr>
        <p:blipFill>
          <a:blip r:embed="rId3" cstate="print"/>
          <a:srcRect/>
          <a:stretch>
            <a:fillRect/>
          </a:stretch>
        </p:blipFill>
        <p:spPr bwMode="auto">
          <a:xfrm>
            <a:off x="899592" y="1700808"/>
            <a:ext cx="4335587" cy="3949645"/>
          </a:xfrm>
          <a:prstGeom prst="rect">
            <a:avLst/>
          </a:prstGeom>
          <a:noFill/>
        </p:spPr>
      </p:pic>
      <p:sp>
        <p:nvSpPr>
          <p:cNvPr id="10" name="正方形/長方形 9"/>
          <p:cNvSpPr/>
          <p:nvPr/>
        </p:nvSpPr>
        <p:spPr>
          <a:xfrm>
            <a:off x="395536" y="5661248"/>
            <a:ext cx="8352928" cy="646331"/>
          </a:xfrm>
          <a:prstGeom prst="rect">
            <a:avLst/>
          </a:prstGeom>
        </p:spPr>
        <p:txBody>
          <a:bodyPr wrap="square">
            <a:spAutoFit/>
          </a:bodyPr>
          <a:lstStyle/>
          <a:p>
            <a:r>
              <a:rPr lang="ja-JP" altLang="en-US" dirty="0" smtClean="0">
                <a:latin typeface="HGSｺﾞｼｯｸM" pitchFamily="50" charset="-128"/>
                <a:ea typeface="HGSｺﾞｼｯｸM" pitchFamily="50" charset="-128"/>
              </a:rPr>
              <a:t>〒</a:t>
            </a:r>
            <a:r>
              <a:rPr lang="en-US" altLang="ja-JP" dirty="0" smtClean="0">
                <a:latin typeface="HGSｺﾞｼｯｸM" pitchFamily="50" charset="-128"/>
                <a:ea typeface="HGSｺﾞｼｯｸM" pitchFamily="50" charset="-128"/>
              </a:rPr>
              <a:t>762-0087</a:t>
            </a:r>
          </a:p>
          <a:p>
            <a:r>
              <a:rPr lang="ja-JP" altLang="en-US" dirty="0" smtClean="0">
                <a:latin typeface="HGSｺﾞｼｯｸM" pitchFamily="50" charset="-128"/>
                <a:ea typeface="HGSｺﾞｼｯｸM" pitchFamily="50" charset="-128"/>
              </a:rPr>
              <a:t>香川県丸亀市飯山町西坂元</a:t>
            </a:r>
            <a:r>
              <a:rPr lang="en-US" altLang="ja-JP" dirty="0" smtClean="0">
                <a:latin typeface="HGSｺﾞｼｯｸM" pitchFamily="50" charset="-128"/>
                <a:ea typeface="HGSｺﾞｼｯｸM" pitchFamily="50" charset="-128"/>
              </a:rPr>
              <a:t>1110-1</a:t>
            </a:r>
            <a:r>
              <a:rPr lang="ja-JP" altLang="en-US" dirty="0" smtClean="0">
                <a:latin typeface="HGSｺﾞｼｯｸM" pitchFamily="50" charset="-128"/>
                <a:ea typeface="HGSｺﾞｼｯｸM" pitchFamily="50" charset="-128"/>
              </a:rPr>
              <a:t>　あい・あー</a:t>
            </a:r>
            <a:r>
              <a:rPr lang="ja-JP" altLang="en-US" dirty="0" err="1" smtClean="0">
                <a:latin typeface="HGSｺﾞｼｯｸM" pitchFamily="50" charset="-128"/>
                <a:ea typeface="HGSｺﾞｼｯｸM" pitchFamily="50" charset="-128"/>
              </a:rPr>
              <a:t>る</a:t>
            </a:r>
            <a:r>
              <a:rPr lang="ja-JP" altLang="en-US" dirty="0" smtClean="0">
                <a:latin typeface="HGSｺﾞｼｯｸM" pitchFamily="50" charset="-128"/>
                <a:ea typeface="HGSｺﾞｼｯｸM" pitchFamily="50" charset="-128"/>
              </a:rPr>
              <a:t>ケアセンター内</a:t>
            </a:r>
            <a:endParaRPr lang="en-US" altLang="ja-JP" dirty="0" smtClean="0">
              <a:latin typeface="HGSｺﾞｼｯｸM" pitchFamily="50" charset="-128"/>
              <a:ea typeface="HGSｺﾞｼｯｸM" pitchFamily="50" charset="-128"/>
            </a:endParaRPr>
          </a:p>
        </p:txBody>
      </p:sp>
      <p:sp>
        <p:nvSpPr>
          <p:cNvPr id="12" name="タイトル 1"/>
          <p:cNvSpPr txBox="1">
            <a:spLocks/>
          </p:cNvSpPr>
          <p:nvPr/>
        </p:nvSpPr>
        <p:spPr>
          <a:xfrm>
            <a:off x="499076" y="134144"/>
            <a:ext cx="8054340" cy="990600"/>
          </a:xfrm>
          <a:prstGeom prst="rect">
            <a:avLst/>
          </a:prstGeom>
        </p:spPr>
        <p:txBody>
          <a:bodyPr vert="horz"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4000" dirty="0" smtClean="0">
                <a:solidFill>
                  <a:schemeClr val="tx2"/>
                </a:solidFill>
                <a:latin typeface="HGS創英角ｺﾞｼｯｸUB" pitchFamily="50" charset="-128"/>
                <a:ea typeface="HGS創英角ｺﾞｼｯｸUB" pitchFamily="50" charset="-128"/>
                <a:cs typeface="+mj-cs"/>
              </a:rPr>
              <a:t>あい・あー</a:t>
            </a:r>
            <a:r>
              <a:rPr lang="ja-JP" altLang="en-US" sz="4000" dirty="0" err="1" smtClean="0">
                <a:solidFill>
                  <a:schemeClr val="tx2"/>
                </a:solidFill>
                <a:latin typeface="HGS創英角ｺﾞｼｯｸUB" pitchFamily="50" charset="-128"/>
                <a:ea typeface="HGS創英角ｺﾞｼｯｸUB" pitchFamily="50" charset="-128"/>
                <a:cs typeface="+mj-cs"/>
              </a:rPr>
              <a:t>る</a:t>
            </a:r>
            <a:r>
              <a:rPr lang="ja-JP" altLang="en-US" sz="4000" dirty="0" smtClean="0">
                <a:solidFill>
                  <a:schemeClr val="tx2"/>
                </a:solidFill>
                <a:latin typeface="HGS創英角ｺﾞｼｯｸUB" pitchFamily="50" charset="-128"/>
                <a:ea typeface="HGS創英角ｺﾞｼｯｸUB" pitchFamily="50" charset="-128"/>
                <a:cs typeface="+mj-cs"/>
              </a:rPr>
              <a:t>不動産　アクセス</a:t>
            </a:r>
            <a:endParaRPr kumimoji="1" lang="ja-JP" altLang="en-US" sz="4000" b="0" i="0" u="none" strike="noStrike" kern="1200" cap="none" spc="0" normalizeH="0" baseline="0" noProof="0" dirty="0">
              <a:ln>
                <a:noFill/>
              </a:ln>
              <a:solidFill>
                <a:schemeClr val="tx2"/>
              </a:solidFill>
              <a:effectLst/>
              <a:uLnTx/>
              <a:uFillTx/>
              <a:latin typeface="HGS創英角ｺﾞｼｯｸUB" pitchFamily="50" charset="-128"/>
              <a:ea typeface="HGS創英角ｺﾞｼｯｸUB" pitchFamily="50" charset="-128"/>
              <a:cs typeface="+mj-cs"/>
            </a:endParaRPr>
          </a:p>
        </p:txBody>
      </p:sp>
      <p:sp>
        <p:nvSpPr>
          <p:cNvPr id="15" name="正方形/長方形 14"/>
          <p:cNvSpPr/>
          <p:nvPr/>
        </p:nvSpPr>
        <p:spPr>
          <a:xfrm>
            <a:off x="2915816" y="5229200"/>
            <a:ext cx="2592288" cy="369332"/>
          </a:xfrm>
          <a:prstGeom prst="rect">
            <a:avLst/>
          </a:prstGeom>
        </p:spPr>
        <p:txBody>
          <a:bodyPr wrap="square">
            <a:spAutoFit/>
          </a:bodyPr>
          <a:lstStyle/>
          <a:p>
            <a:r>
              <a:rPr lang="ja-JP" altLang="en-US" dirty="0" smtClean="0">
                <a:latin typeface="HGｺﾞｼｯｸE" pitchFamily="49" charset="-128"/>
                <a:ea typeface="HGｺﾞｼｯｸE" pitchFamily="49" charset="-128"/>
              </a:rPr>
              <a:t>地図　丸亀市飯山町</a:t>
            </a:r>
            <a:endParaRPr lang="en-US" altLang="zh-TW" dirty="0" smtClean="0">
              <a:latin typeface="HGｺﾞｼｯｸE" pitchFamily="49" charset="-128"/>
              <a:ea typeface="HGｺﾞｼｯｸE" pitchFamily="49" charset="-128"/>
            </a:endParaRPr>
          </a:p>
        </p:txBody>
      </p:sp>
      <p:sp>
        <p:nvSpPr>
          <p:cNvPr id="11" name="正方形/長方形 10"/>
          <p:cNvSpPr/>
          <p:nvPr/>
        </p:nvSpPr>
        <p:spPr>
          <a:xfrm>
            <a:off x="5508104" y="1700808"/>
            <a:ext cx="2834600" cy="2862322"/>
          </a:xfrm>
          <a:prstGeom prst="rect">
            <a:avLst/>
          </a:prstGeom>
        </p:spPr>
        <p:txBody>
          <a:bodyPr wrap="square">
            <a:spAutoFit/>
          </a:bodyPr>
          <a:lstStyle/>
          <a:p>
            <a:r>
              <a:rPr lang="ja-JP" altLang="en-US" dirty="0" smtClean="0">
                <a:latin typeface="HGSｺﾞｼｯｸM" pitchFamily="50" charset="-128"/>
                <a:ea typeface="HGSｺﾞｼｯｸM" pitchFamily="50" charset="-128"/>
              </a:rPr>
              <a:t>・フジグランより車で</a:t>
            </a:r>
            <a:r>
              <a:rPr lang="en-US" altLang="ja-JP" dirty="0" smtClean="0">
                <a:latin typeface="HGSｺﾞｼｯｸM" pitchFamily="50" charset="-128"/>
                <a:ea typeface="HGSｺﾞｼｯｸM" pitchFamily="50" charset="-128"/>
              </a:rPr>
              <a:t>5</a:t>
            </a:r>
            <a:r>
              <a:rPr lang="ja-JP" altLang="en-US" dirty="0" smtClean="0">
                <a:latin typeface="HGSｺﾞｼｯｸM" pitchFamily="50" charset="-128"/>
                <a:ea typeface="HGSｺﾞｼｯｸM" pitchFamily="50" charset="-128"/>
              </a:rPr>
              <a:t>分</a:t>
            </a:r>
            <a:endParaRPr lang="en-US" altLang="ja-JP" dirty="0" smtClean="0">
              <a:latin typeface="HGSｺﾞｼｯｸM" pitchFamily="50" charset="-128"/>
              <a:ea typeface="HGSｺﾞｼｯｸM" pitchFamily="50" charset="-128"/>
            </a:endParaRPr>
          </a:p>
          <a:p>
            <a:endParaRPr lang="en-US" altLang="ja-JP" dirty="0" smtClean="0">
              <a:latin typeface="HGSｺﾞｼｯｸM" pitchFamily="50" charset="-128"/>
              <a:ea typeface="HGSｺﾞｼｯｸM" pitchFamily="50" charset="-128"/>
            </a:endParaRPr>
          </a:p>
          <a:p>
            <a:r>
              <a:rPr lang="ja-JP" altLang="en-US" dirty="0" smtClean="0">
                <a:latin typeface="HGSｺﾞｼｯｸM" pitchFamily="50" charset="-128"/>
                <a:ea typeface="HGSｺﾞｼｯｸM" pitchFamily="50" charset="-128"/>
              </a:rPr>
              <a:t>・中方橋を渡り</a:t>
            </a:r>
            <a:endParaRPr lang="en-US" altLang="ja-JP" dirty="0" smtClean="0">
              <a:latin typeface="HGSｺﾞｼｯｸM" pitchFamily="50" charset="-128"/>
              <a:ea typeface="HGSｺﾞｼｯｸM" pitchFamily="50" charset="-128"/>
            </a:endParaRPr>
          </a:p>
          <a:p>
            <a:r>
              <a:rPr lang="ja-JP" altLang="en-US" dirty="0" smtClean="0">
                <a:latin typeface="HGSｺﾞｼｯｸM" pitchFamily="50" charset="-128"/>
                <a:ea typeface="HGSｺﾞｼｯｸM" pitchFamily="50" charset="-128"/>
              </a:rPr>
              <a:t>　土器川東側を北に進み</a:t>
            </a:r>
            <a:endParaRPr lang="en-US" altLang="ja-JP" dirty="0" smtClean="0">
              <a:latin typeface="HGSｺﾞｼｯｸM" pitchFamily="50" charset="-128"/>
              <a:ea typeface="HGSｺﾞｼｯｸM" pitchFamily="50" charset="-128"/>
            </a:endParaRPr>
          </a:p>
          <a:p>
            <a:r>
              <a:rPr lang="ja-JP" altLang="en-US" dirty="0" smtClean="0">
                <a:latin typeface="HGSｺﾞｼｯｸM" pitchFamily="50" charset="-128"/>
                <a:ea typeface="HGSｺﾞｼｯｸM" pitchFamily="50" charset="-128"/>
              </a:rPr>
              <a:t>　シームレス工場を超え</a:t>
            </a:r>
            <a:endParaRPr lang="en-US" altLang="ja-JP" dirty="0" smtClean="0">
              <a:latin typeface="HGSｺﾞｼｯｸM" pitchFamily="50" charset="-128"/>
              <a:ea typeface="HGSｺﾞｼｯｸM" pitchFamily="50" charset="-128"/>
            </a:endParaRPr>
          </a:p>
          <a:p>
            <a:r>
              <a:rPr lang="ja-JP" altLang="en-US" dirty="0" smtClean="0">
                <a:latin typeface="HGSｺﾞｼｯｸM" pitchFamily="50" charset="-128"/>
                <a:ea typeface="HGSｺﾞｼｯｸM" pitchFamily="50" charset="-128"/>
              </a:rPr>
              <a:t>　</a:t>
            </a:r>
            <a:r>
              <a:rPr lang="ja-JP" altLang="en-US" dirty="0" err="1" smtClean="0">
                <a:latin typeface="HGSｺﾞｼｯｸM" pitchFamily="50" charset="-128"/>
                <a:ea typeface="HGSｺﾞｼｯｸM" pitchFamily="50" charset="-128"/>
              </a:rPr>
              <a:t>て</a:t>
            </a:r>
            <a:r>
              <a:rPr lang="ja-JP" altLang="en-US" dirty="0" smtClean="0">
                <a:latin typeface="HGSｺﾞｼｯｸM" pitchFamily="50" charset="-128"/>
                <a:ea typeface="HGSｺﾞｼｯｸM" pitchFamily="50" charset="-128"/>
              </a:rPr>
              <a:t>１分ほど進んだ右手</a:t>
            </a:r>
            <a:endParaRPr lang="en-US" altLang="ja-JP" dirty="0" smtClean="0">
              <a:latin typeface="HGSｺﾞｼｯｸM" pitchFamily="50" charset="-128"/>
              <a:ea typeface="HGSｺﾞｼｯｸM" pitchFamily="50" charset="-128"/>
            </a:endParaRPr>
          </a:p>
          <a:p>
            <a:r>
              <a:rPr lang="ja-JP" altLang="en-US" dirty="0">
                <a:latin typeface="HGSｺﾞｼｯｸM" pitchFamily="50" charset="-128"/>
                <a:ea typeface="HGSｺﾞｼｯｸM" pitchFamily="50" charset="-128"/>
              </a:rPr>
              <a:t>　</a:t>
            </a:r>
            <a:r>
              <a:rPr lang="ja-JP" altLang="en-US" dirty="0" smtClean="0">
                <a:latin typeface="HGSｺﾞｼｯｸM" pitchFamily="50" charset="-128"/>
                <a:ea typeface="HGSｺﾞｼｯｸM" pitchFamily="50" charset="-128"/>
              </a:rPr>
              <a:t>側になります。</a:t>
            </a:r>
            <a:endParaRPr lang="en-US" altLang="ja-JP" dirty="0" smtClean="0">
              <a:latin typeface="HGSｺﾞｼｯｸM" pitchFamily="50" charset="-128"/>
              <a:ea typeface="HGSｺﾞｼｯｸM" pitchFamily="50" charset="-128"/>
            </a:endParaRPr>
          </a:p>
          <a:p>
            <a:endParaRPr lang="en-US" altLang="ja-JP" dirty="0" smtClean="0">
              <a:latin typeface="HGSｺﾞｼｯｸM" pitchFamily="50" charset="-128"/>
              <a:ea typeface="HGSｺﾞｼｯｸM" pitchFamily="50" charset="-128"/>
            </a:endParaRPr>
          </a:p>
          <a:p>
            <a:r>
              <a:rPr lang="ja-JP" altLang="en-US" dirty="0" smtClean="0">
                <a:latin typeface="HGSｺﾞｼｯｸM" pitchFamily="50" charset="-128"/>
                <a:ea typeface="HGSｺﾞｼｯｸM" pitchFamily="50" charset="-128"/>
              </a:rPr>
              <a:t>・サヌキ印刷の工場の</a:t>
            </a:r>
            <a:endParaRPr lang="en-US" altLang="ja-JP" dirty="0" smtClean="0">
              <a:latin typeface="HGSｺﾞｼｯｸM" pitchFamily="50" charset="-128"/>
              <a:ea typeface="HGSｺﾞｼｯｸM" pitchFamily="50" charset="-128"/>
            </a:endParaRPr>
          </a:p>
          <a:p>
            <a:r>
              <a:rPr lang="ja-JP" altLang="en-US" dirty="0">
                <a:latin typeface="HGSｺﾞｼｯｸM" pitchFamily="50" charset="-128"/>
                <a:ea typeface="HGSｺﾞｼｯｸM" pitchFamily="50" charset="-128"/>
              </a:rPr>
              <a:t>　</a:t>
            </a:r>
            <a:r>
              <a:rPr lang="ja-JP" altLang="en-US" dirty="0" smtClean="0">
                <a:latin typeface="HGSｺﾞｼｯｸM" pitchFamily="50" charset="-128"/>
                <a:ea typeface="HGSｺﾞｼｯｸM" pitchFamily="50" charset="-128"/>
              </a:rPr>
              <a:t>南側になります。</a:t>
            </a:r>
            <a:endParaRPr lang="en-US" altLang="ja-JP" dirty="0" smtClean="0">
              <a:latin typeface="HGSｺﾞｼｯｸM" pitchFamily="50" charset="-128"/>
              <a:ea typeface="HGSｺﾞｼｯｸM" pitchFamily="50" charset="-128"/>
            </a:endParaRPr>
          </a:p>
        </p:txBody>
      </p:sp>
      <p:sp>
        <p:nvSpPr>
          <p:cNvPr id="14" name="正方形/長方形 13"/>
          <p:cNvSpPr/>
          <p:nvPr/>
        </p:nvSpPr>
        <p:spPr>
          <a:xfrm>
            <a:off x="899592" y="1700808"/>
            <a:ext cx="4320480" cy="3960440"/>
          </a:xfrm>
          <a:prstGeom prst="rect">
            <a:avLst/>
          </a:prstGeom>
          <a:noFill/>
          <a:ln w="76200"/>
        </p:spPr>
        <p:style>
          <a:lnRef idx="2">
            <a:schemeClr val="accent3"/>
          </a:lnRef>
          <a:fillRef idx="1">
            <a:schemeClr val="lt1"/>
          </a:fillRef>
          <a:effectRef idx="0">
            <a:schemeClr val="accent3"/>
          </a:effectRef>
          <a:fontRef idx="minor">
            <a:schemeClr val="dk1"/>
          </a:fontRef>
        </p:style>
        <p:txBody>
          <a:bodyPr rtlCol="0" anchor="ctr"/>
          <a:lstStyle/>
          <a:p>
            <a:pPr algn="ctr"/>
            <a:endParaRPr kumimoji="1" lang="ja-JP" altLang="en-US"/>
          </a:p>
        </p:txBody>
      </p:sp>
      <p:pic>
        <p:nvPicPr>
          <p:cNvPr id="2" name="図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86003" y="4754660"/>
            <a:ext cx="2486397" cy="966216"/>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755576" y="836712"/>
            <a:ext cx="7560840" cy="3600400"/>
          </a:xfrm>
          <a:prstGeom prst="round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p>
        </p:txBody>
      </p:sp>
      <p:sp>
        <p:nvSpPr>
          <p:cNvPr id="10" name="正方形/長方形 9"/>
          <p:cNvSpPr/>
          <p:nvPr/>
        </p:nvSpPr>
        <p:spPr>
          <a:xfrm>
            <a:off x="683568" y="3356992"/>
            <a:ext cx="7776864"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 name="Picture 3" descr="C:\Users\acactiveai0\Desktop\住宅紹介\素材　有料\_mainImage.png"/>
          <p:cNvPicPr>
            <a:picLocks noChangeAspect="1" noChangeArrowheads="1"/>
          </p:cNvPicPr>
          <p:nvPr/>
        </p:nvPicPr>
        <p:blipFill>
          <a:blip r:embed="rId2" cstate="print"/>
          <a:srcRect/>
          <a:stretch>
            <a:fillRect/>
          </a:stretch>
        </p:blipFill>
        <p:spPr bwMode="auto">
          <a:xfrm>
            <a:off x="0" y="4725144"/>
            <a:ext cx="9144000" cy="2000250"/>
          </a:xfrm>
          <a:prstGeom prst="rect">
            <a:avLst/>
          </a:prstGeom>
          <a:noFill/>
        </p:spPr>
      </p:pic>
      <p:sp>
        <p:nvSpPr>
          <p:cNvPr id="5" name="正方形/長方形 4"/>
          <p:cNvSpPr/>
          <p:nvPr/>
        </p:nvSpPr>
        <p:spPr>
          <a:xfrm>
            <a:off x="953884" y="1124744"/>
            <a:ext cx="7146508" cy="923330"/>
          </a:xfrm>
          <a:prstGeom prst="rect">
            <a:avLst/>
          </a:prstGeom>
          <a:noFill/>
        </p:spPr>
        <p:txBody>
          <a:bodyPr wrap="none" lIns="91440" tIns="45720" rIns="91440" bIns="45720">
            <a:spAutoFit/>
          </a:bodyPr>
          <a:lstStyle/>
          <a:p>
            <a:pPr algn="ctr"/>
            <a:r>
              <a:rPr lang="ja-JP" altLang="en-US"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お気軽にお電話ください</a:t>
            </a:r>
            <a:endParaRPr lang="ja-JP" alt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正方形/長方形 6"/>
          <p:cNvSpPr/>
          <p:nvPr/>
        </p:nvSpPr>
        <p:spPr>
          <a:xfrm>
            <a:off x="467544" y="2060848"/>
            <a:ext cx="7847672" cy="1323439"/>
          </a:xfrm>
          <a:prstGeom prst="rect">
            <a:avLst/>
          </a:prstGeom>
          <a:noFill/>
        </p:spPr>
        <p:txBody>
          <a:bodyPr wrap="square" lIns="91440" tIns="45720" rIns="91440" bIns="45720">
            <a:spAutoFit/>
          </a:bodyPr>
          <a:lstStyle/>
          <a:p>
            <a:pPr algn="ctr"/>
            <a:r>
              <a:rPr lang="en-US" altLang="ja-JP" sz="8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0877-55-1504</a:t>
            </a:r>
            <a:endParaRPr lang="ja-JP" altLang="en-US" sz="8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1" name="正方形/長方形 10"/>
          <p:cNvSpPr/>
          <p:nvPr/>
        </p:nvSpPr>
        <p:spPr>
          <a:xfrm>
            <a:off x="1017218" y="3388930"/>
            <a:ext cx="7019870" cy="400110"/>
          </a:xfrm>
          <a:prstGeom prst="rect">
            <a:avLst/>
          </a:prstGeom>
          <a:noFill/>
        </p:spPr>
        <p:txBody>
          <a:bodyPr wrap="none" lIns="91440" tIns="45720" rIns="91440" bIns="45720">
            <a:spAutoFit/>
          </a:bodyPr>
          <a:lstStyle/>
          <a:p>
            <a:pPr algn="ctr"/>
            <a:r>
              <a:rPr lang="ja-JP" altLang="en-US" sz="2000" b="1" dirty="0" smtClean="0">
                <a:ln w="10541" cmpd="sng">
                  <a:solidFill>
                    <a:schemeClr val="accent1">
                      <a:shade val="88000"/>
                      <a:satMod val="110000"/>
                    </a:schemeClr>
                  </a:solidFill>
                  <a:prstDash val="solid"/>
                </a:ln>
              </a:rPr>
              <a:t>あい・あー</a:t>
            </a:r>
            <a:r>
              <a:rPr lang="ja-JP" altLang="en-US" sz="2000" b="1" dirty="0" err="1" smtClean="0">
                <a:ln w="10541" cmpd="sng">
                  <a:solidFill>
                    <a:schemeClr val="accent1">
                      <a:shade val="88000"/>
                      <a:satMod val="110000"/>
                    </a:schemeClr>
                  </a:solidFill>
                  <a:prstDash val="solid"/>
                </a:ln>
              </a:rPr>
              <a:t>る</a:t>
            </a:r>
            <a:r>
              <a:rPr lang="ja-JP" altLang="en-US" sz="2000" b="1" dirty="0" smtClean="0">
                <a:ln w="10541" cmpd="sng">
                  <a:solidFill>
                    <a:schemeClr val="accent1">
                      <a:shade val="88000"/>
                      <a:satMod val="110000"/>
                    </a:schemeClr>
                  </a:solidFill>
                  <a:prstDash val="solid"/>
                </a:ln>
              </a:rPr>
              <a:t>不動産は介護事業者が運営する不動産会社です。</a:t>
            </a:r>
            <a:endParaRPr lang="ja-JP" altLang="en-US" sz="2000" b="1" cap="none" spc="0" dirty="0">
              <a:ln w="10541" cmpd="sng">
                <a:solidFill>
                  <a:schemeClr val="accent1">
                    <a:shade val="88000"/>
                    <a:satMod val="110000"/>
                  </a:schemeClr>
                </a:solidFill>
                <a:prstDash val="solid"/>
              </a:ln>
              <a:effectLst/>
            </a:endParaRPr>
          </a:p>
        </p:txBody>
      </p:sp>
      <p:sp>
        <p:nvSpPr>
          <p:cNvPr id="12" name="正方形/長方形 11"/>
          <p:cNvSpPr/>
          <p:nvPr/>
        </p:nvSpPr>
        <p:spPr>
          <a:xfrm>
            <a:off x="755576" y="5013176"/>
            <a:ext cx="2218877" cy="523220"/>
          </a:xfrm>
          <a:prstGeom prst="rect">
            <a:avLst/>
          </a:prstGeom>
        </p:spPr>
        <p:txBody>
          <a:bodyPr wrap="none">
            <a:spAutoFit/>
          </a:bodyPr>
          <a:lstStyle/>
          <a:p>
            <a:pPr algn="ctr" fontAlgn="ctr"/>
            <a:r>
              <a:rPr lang="ja-JP" altLang="en-US" sz="2800" dirty="0" smtClean="0">
                <a:latin typeface="ＭＳ Ｐゴシック"/>
              </a:rPr>
              <a:t>ホームページ</a:t>
            </a:r>
            <a:endParaRPr lang="ja-JP" altLang="en-US" sz="2800" dirty="0">
              <a:latin typeface="ＭＳ Ｐゴシック"/>
            </a:endParaRPr>
          </a:p>
        </p:txBody>
      </p:sp>
      <p:sp>
        <p:nvSpPr>
          <p:cNvPr id="13" name="正方形/長方形 12"/>
          <p:cNvSpPr/>
          <p:nvPr/>
        </p:nvSpPr>
        <p:spPr>
          <a:xfrm>
            <a:off x="2699792" y="4941168"/>
            <a:ext cx="6051657" cy="584775"/>
          </a:xfrm>
          <a:prstGeom prst="rect">
            <a:avLst/>
          </a:prstGeom>
        </p:spPr>
        <p:txBody>
          <a:bodyPr wrap="none">
            <a:spAutoFit/>
          </a:bodyPr>
          <a:lstStyle/>
          <a:p>
            <a:pPr fontAlgn="ctr"/>
            <a:r>
              <a:rPr lang="ja-JP" altLang="en-US" sz="3200" dirty="0" smtClean="0">
                <a:solidFill>
                  <a:srgbClr val="7030A0"/>
                </a:solidFill>
                <a:latin typeface="ＭＳ Ｐゴシック"/>
              </a:rPr>
              <a:t>　</a:t>
            </a:r>
            <a:r>
              <a:rPr lang="en-US" altLang="ja-JP" sz="3200" u="sng" dirty="0" smtClean="0">
                <a:solidFill>
                  <a:srgbClr val="7030A0"/>
                </a:solidFill>
                <a:latin typeface="ＭＳ Ｐゴシック"/>
              </a:rPr>
              <a:t>http://senior-smilehousing.com/</a:t>
            </a:r>
            <a:endParaRPr lang="en-US" altLang="ja-JP" sz="3200" u="sng" dirty="0">
              <a:solidFill>
                <a:srgbClr val="7030A0"/>
              </a:solidFill>
              <a:latin typeface="ＭＳ Ｐゴシック"/>
            </a:endParaRPr>
          </a:p>
        </p:txBody>
      </p:sp>
      <p:sp>
        <p:nvSpPr>
          <p:cNvPr id="14" name="正方形/長方形 13"/>
          <p:cNvSpPr/>
          <p:nvPr/>
        </p:nvSpPr>
        <p:spPr>
          <a:xfrm>
            <a:off x="746505" y="5517232"/>
            <a:ext cx="2351927" cy="523220"/>
          </a:xfrm>
          <a:prstGeom prst="rect">
            <a:avLst/>
          </a:prstGeom>
        </p:spPr>
        <p:txBody>
          <a:bodyPr wrap="none">
            <a:spAutoFit/>
          </a:bodyPr>
          <a:lstStyle/>
          <a:p>
            <a:pPr algn="ctr" fontAlgn="ctr"/>
            <a:r>
              <a:rPr lang="ja-JP" altLang="en-US" sz="2800" dirty="0" smtClean="0">
                <a:latin typeface="ＭＳ Ｐゴシック"/>
              </a:rPr>
              <a:t>メールアドレス</a:t>
            </a:r>
            <a:endParaRPr lang="ja-JP" altLang="en-US" sz="2800" dirty="0">
              <a:latin typeface="ＭＳ Ｐゴシック"/>
            </a:endParaRPr>
          </a:p>
        </p:txBody>
      </p:sp>
      <p:sp>
        <p:nvSpPr>
          <p:cNvPr id="15" name="正方形/長方形 14"/>
          <p:cNvSpPr/>
          <p:nvPr/>
        </p:nvSpPr>
        <p:spPr>
          <a:xfrm>
            <a:off x="2987824" y="5445224"/>
            <a:ext cx="5344906" cy="584775"/>
          </a:xfrm>
          <a:prstGeom prst="rect">
            <a:avLst/>
          </a:prstGeom>
        </p:spPr>
        <p:txBody>
          <a:bodyPr wrap="square">
            <a:spAutoFit/>
          </a:bodyPr>
          <a:lstStyle/>
          <a:p>
            <a:r>
              <a:rPr lang="en-US" altLang="ja-JP" sz="3200" u="sng" dirty="0" smtClean="0">
                <a:solidFill>
                  <a:srgbClr val="7030A0"/>
                </a:solidFill>
                <a:latin typeface="ＭＳ Ｐゴシック"/>
              </a:rPr>
              <a:t>info@senior-smilehousing.com</a:t>
            </a:r>
            <a:endParaRPr lang="ja-JP" altLang="en-US" sz="3200" dirty="0">
              <a:solidFill>
                <a:srgbClr val="7030A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ス">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613</TotalTime>
  <Words>914</Words>
  <Application>Microsoft Office PowerPoint</Application>
  <PresentationFormat>画面に合わせる (4:3)</PresentationFormat>
  <Paragraphs>98</Paragraphs>
  <Slides>8</Slides>
  <Notes>0</Notes>
  <HiddenSlides>0</HiddenSlides>
  <MMClips>0</MMClips>
  <ScaleCrop>false</ScaleCrop>
  <HeadingPairs>
    <vt:vector size="6" baseType="variant">
      <vt:variant>
        <vt:lpstr>使用されているフォント</vt:lpstr>
      </vt:variant>
      <vt:variant>
        <vt:i4>15</vt:i4>
      </vt:variant>
      <vt:variant>
        <vt:lpstr>テーマ</vt:lpstr>
      </vt:variant>
      <vt:variant>
        <vt:i4>1</vt:i4>
      </vt:variant>
      <vt:variant>
        <vt:lpstr>スライド タイトル</vt:lpstr>
      </vt:variant>
      <vt:variant>
        <vt:i4>8</vt:i4>
      </vt:variant>
    </vt:vector>
  </HeadingPairs>
  <TitlesOfParts>
    <vt:vector size="24" baseType="lpstr">
      <vt:lpstr>Gill Sans MT</vt:lpstr>
      <vt:lpstr>HGP創英ﾌﾟﾚｾﾞﾝｽEB</vt:lpstr>
      <vt:lpstr>HGSｺﾞｼｯｸM</vt:lpstr>
      <vt:lpstr>HGS創英角ｺﾞｼｯｸUB</vt:lpstr>
      <vt:lpstr>HGｺﾞｼｯｸE</vt:lpstr>
      <vt:lpstr>HGｺﾞｼｯｸM</vt:lpstr>
      <vt:lpstr>HG創英ﾌﾟﾚｾﾞﾝｽEB</vt:lpstr>
      <vt:lpstr>HG創英角ｺﾞｼｯｸUB</vt:lpstr>
      <vt:lpstr>HG創英角ﾎﾟｯﾌﾟ体</vt:lpstr>
      <vt:lpstr>HG明朝E</vt:lpstr>
      <vt:lpstr>ＭＳ Ｐゴシック</vt:lpstr>
      <vt:lpstr>Bookman Old Style</vt:lpstr>
      <vt:lpstr>Calibri</vt:lpstr>
      <vt:lpstr>Wingdings</vt:lpstr>
      <vt:lpstr>Wingdings 3</vt:lpstr>
      <vt:lpstr>アース</vt:lpstr>
      <vt:lpstr>PowerPoint プレゼンテーション</vt:lpstr>
      <vt:lpstr>経営理念</vt:lpstr>
      <vt:lpstr>　　老人ホーム・高齢者住宅紹介の流れ</vt:lpstr>
      <vt:lpstr>５つの特徴</vt:lpstr>
      <vt:lpstr>ご提供できるメリット</vt:lpstr>
      <vt:lpstr>運営会社概要</vt:lpstr>
      <vt:lpstr>PowerPoint プレゼンテーション</vt:lpstr>
      <vt:lpstr>PowerPoint プレゼンテーション</vt:lpstr>
    </vt:vector>
  </TitlesOfParts>
  <Company>船井総合研究所</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久留米介護施設相談センター</dc:title>
  <dc:creator>F1722</dc:creator>
  <cp:lastModifiedBy>user</cp:lastModifiedBy>
  <cp:revision>67</cp:revision>
  <cp:lastPrinted>2017-12-02T08:34:32Z</cp:lastPrinted>
  <dcterms:created xsi:type="dcterms:W3CDTF">2013-10-17T15:48:29Z</dcterms:created>
  <dcterms:modified xsi:type="dcterms:W3CDTF">2017-12-07T04:31:06Z</dcterms:modified>
</cp:coreProperties>
</file>